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media/image14.svg" ContentType="image/svg+xml"/>
  <Override PartName="/ppt/media/image16.svg" ContentType="image/svg+xml"/>
  <Override PartName="/ppt/media/image47.svg" ContentType="image/svg+xml"/>
  <Override PartName="/ppt/media/image50.svg" ContentType="image/svg+xml"/>
  <Override PartName="/ppt/media/image5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6515" r:id="rId3"/>
    <p:sldId id="6513" r:id="rId5"/>
    <p:sldId id="6529" r:id="rId6"/>
    <p:sldId id="6525" r:id="rId7"/>
    <p:sldId id="6514" r:id="rId8"/>
    <p:sldId id="6518" r:id="rId9"/>
    <p:sldId id="6516" r:id="rId10"/>
    <p:sldId id="6519" r:id="rId11"/>
    <p:sldId id="6520" r:id="rId12"/>
    <p:sldId id="6523" r:id="rId13"/>
    <p:sldId id="6517" r:id="rId14"/>
    <p:sldId id="6524" r:id="rId15"/>
    <p:sldId id="6526" r:id="rId16"/>
    <p:sldId id="6528" r:id="rId17"/>
    <p:sldId id="4038" r:id="rId18"/>
    <p:sldId id="6522" r:id="rId19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49" userDrawn="1">
          <p15:clr>
            <a:srgbClr val="A4A3A4"/>
          </p15:clr>
        </p15:guide>
        <p15:guide id="2" pos="388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39D7"/>
    <a:srgbClr val="927AE5"/>
    <a:srgbClr val="F3F2FF"/>
    <a:srgbClr val="DFE7F9"/>
    <a:srgbClr val="CAB9F1"/>
    <a:srgbClr val="EDEDED"/>
    <a:srgbClr val="7548DB"/>
    <a:srgbClr val="F6F4FC"/>
    <a:srgbClr val="B4C7E7"/>
    <a:srgbClr val="DBE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924" autoAdjust="0"/>
    <p:restoredTop sz="80392" autoAdjust="0"/>
  </p:normalViewPr>
  <p:slideViewPr>
    <p:cSldViewPr snapToGrid="0" showGuides="1">
      <p:cViewPr varScale="1">
        <p:scale>
          <a:sx n="59" d="100"/>
          <a:sy n="59" d="100"/>
        </p:scale>
        <p:origin x="920" y="52"/>
      </p:cViewPr>
      <p:guideLst>
        <p:guide orient="horz" pos="2349"/>
        <p:guide pos="388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49" d="100"/>
          <a:sy n="49" d="100"/>
        </p:scale>
        <p:origin x="2740" y="4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7A84B6-0BD1-4CF4-A158-39B96148FE75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D463FF-6129-4A4F-B54A-6A2E1FB812C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E4ECA5-7FA9-4A11-B778-76F282F79AC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D3616-ED84-4511-9F38-194A50306D73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4D3616-ED84-4511-9F38-194A50306D7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5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529" t="7851" r="25613" b="52691"/>
          <a:stretch>
            <a:fillRect/>
          </a:stretch>
        </p:blipFill>
        <p:spPr>
          <a:xfrm>
            <a:off x="10750083" y="-12912"/>
            <a:ext cx="1441917" cy="1451505"/>
          </a:xfrm>
          <a:custGeom>
            <a:avLst/>
            <a:gdLst>
              <a:gd name="connsiteX0" fmla="*/ 643868 w 2688210"/>
              <a:gd name="connsiteY0" fmla="*/ 0 h 2706085"/>
              <a:gd name="connsiteX1" fmla="*/ 2688210 w 2688210"/>
              <a:gd name="connsiteY1" fmla="*/ 0 h 2706085"/>
              <a:gd name="connsiteX2" fmla="*/ 2688210 w 2688210"/>
              <a:gd name="connsiteY2" fmla="*/ 2343668 h 2706085"/>
              <a:gd name="connsiteX3" fmla="*/ 2404064 w 2688210"/>
              <a:gd name="connsiteY3" fmla="*/ 2706085 h 2706085"/>
              <a:gd name="connsiteX4" fmla="*/ 0 w 2688210"/>
              <a:gd name="connsiteY4" fmla="*/ 821230 h 27060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88210" h="2706085">
                <a:moveTo>
                  <a:pt x="643868" y="0"/>
                </a:moveTo>
                <a:lnTo>
                  <a:pt x="2688210" y="0"/>
                </a:lnTo>
                <a:lnTo>
                  <a:pt x="2688210" y="2343668"/>
                </a:lnTo>
                <a:lnTo>
                  <a:pt x="2404064" y="2706085"/>
                </a:lnTo>
                <a:lnTo>
                  <a:pt x="0" y="821230"/>
                </a:lnTo>
                <a:close/>
              </a:path>
            </a:pathLst>
          </a:custGeom>
        </p:spPr>
      </p:pic>
      <p:pic>
        <p:nvPicPr>
          <p:cNvPr id="8" name="图片 5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54" t="3902" r="53631" b="19039"/>
          <a:stretch>
            <a:fillRect/>
          </a:stretch>
        </p:blipFill>
        <p:spPr>
          <a:xfrm>
            <a:off x="0" y="4613888"/>
            <a:ext cx="1339474" cy="2244112"/>
          </a:xfrm>
          <a:custGeom>
            <a:avLst/>
            <a:gdLst>
              <a:gd name="connsiteX0" fmla="*/ 0 w 3523463"/>
              <a:gd name="connsiteY0" fmla="*/ 0 h 5903095"/>
              <a:gd name="connsiteX1" fmla="*/ 3523463 w 3523463"/>
              <a:gd name="connsiteY1" fmla="*/ 2762497 h 5903095"/>
              <a:gd name="connsiteX2" fmla="*/ 1061144 w 3523463"/>
              <a:gd name="connsiteY2" fmla="*/ 5903095 h 5903095"/>
              <a:gd name="connsiteX3" fmla="*/ 0 w 3523463"/>
              <a:gd name="connsiteY3" fmla="*/ 5903095 h 590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23463" h="5903095">
                <a:moveTo>
                  <a:pt x="0" y="0"/>
                </a:moveTo>
                <a:lnTo>
                  <a:pt x="3523463" y="2762497"/>
                </a:lnTo>
                <a:lnTo>
                  <a:pt x="1061144" y="5903095"/>
                </a:lnTo>
                <a:lnTo>
                  <a:pt x="0" y="5903095"/>
                </a:lnTo>
                <a:close/>
              </a:path>
            </a:pathLst>
          </a:custGeom>
        </p:spPr>
      </p:pic>
      <p:sp>
        <p:nvSpPr>
          <p:cNvPr id="10" name="任意多边形 55"/>
          <p:cNvSpPr/>
          <p:nvPr userDrawn="1"/>
        </p:nvSpPr>
        <p:spPr>
          <a:xfrm rot="21185848">
            <a:off x="10054393" y="5816916"/>
            <a:ext cx="2075230" cy="1163226"/>
          </a:xfrm>
          <a:custGeom>
            <a:avLst/>
            <a:gdLst>
              <a:gd name="connsiteX0" fmla="*/ 912003 w 2075230"/>
              <a:gd name="connsiteY0" fmla="*/ 0 h 1163226"/>
              <a:gd name="connsiteX1" fmla="*/ 2075230 w 2075230"/>
              <a:gd name="connsiteY1" fmla="*/ 1163226 h 1163226"/>
              <a:gd name="connsiteX2" fmla="*/ 0 w 2075230"/>
              <a:gd name="connsiteY2" fmla="*/ 912003 h 1163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5230" h="1163226">
                <a:moveTo>
                  <a:pt x="912003" y="0"/>
                </a:moveTo>
                <a:lnTo>
                  <a:pt x="2075230" y="1163226"/>
                </a:lnTo>
                <a:lnTo>
                  <a:pt x="0" y="912003"/>
                </a:lnTo>
                <a:close/>
              </a:path>
            </a:pathLst>
          </a:custGeom>
          <a:solidFill>
            <a:srgbClr val="CAB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020" y="661469"/>
            <a:ext cx="2640826" cy="76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ack and grey text&#10;&#10;AI-generated content may be incorrect.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1" y="652937"/>
            <a:ext cx="3055705" cy="875969"/>
          </a:xfrm>
          <a:prstGeom prst="rect">
            <a:avLst/>
          </a:prstGeom>
        </p:spPr>
      </p:pic>
      <p:pic>
        <p:nvPicPr>
          <p:cNvPr id="14" name="Picture 13" descr="A black text on a white background&#10;&#10;AI-generated content may be incorrect.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3815" y="603894"/>
            <a:ext cx="3751478" cy="974054"/>
          </a:xfrm>
          <a:prstGeom prst="rect">
            <a:avLst/>
          </a:prstGeom>
        </p:spPr>
      </p:pic>
      <p:sp>
        <p:nvSpPr>
          <p:cNvPr id="15" name="任意多边形 54"/>
          <p:cNvSpPr/>
          <p:nvPr userDrawn="1"/>
        </p:nvSpPr>
        <p:spPr>
          <a:xfrm rot="21185848">
            <a:off x="51646" y="-108311"/>
            <a:ext cx="1718181" cy="963090"/>
          </a:xfrm>
          <a:custGeom>
            <a:avLst/>
            <a:gdLst>
              <a:gd name="connsiteX0" fmla="*/ 0 w 2086781"/>
              <a:gd name="connsiteY0" fmla="*/ 0 h 1169701"/>
              <a:gd name="connsiteX1" fmla="*/ 2086781 w 2086781"/>
              <a:gd name="connsiteY1" fmla="*/ 252622 h 1169701"/>
              <a:gd name="connsiteX2" fmla="*/ 1169701 w 2086781"/>
              <a:gd name="connsiteY2" fmla="*/ 1169701 h 11697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86781" h="1169701">
                <a:moveTo>
                  <a:pt x="0" y="0"/>
                </a:moveTo>
                <a:lnTo>
                  <a:pt x="2086781" y="252622"/>
                </a:lnTo>
                <a:lnTo>
                  <a:pt x="1169701" y="1169701"/>
                </a:lnTo>
                <a:close/>
              </a:path>
            </a:pathLst>
          </a:custGeom>
          <a:solidFill>
            <a:srgbClr val="6D3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A272E-B163-48AD-8BE2-143441500EB5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28A8CA-7455-4370-BAD4-8F03E20A078E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7ECD1D-E83E-47D4-91EE-08F2F4F417D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background with text&#10;&#10;AI-generated content may be incorrect.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60826" cy="689671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22" y="1910167"/>
            <a:ext cx="2640826" cy="760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black and grey text&#10;&#10;AI-generated content may be incorrect.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703" y="1901635"/>
            <a:ext cx="3055705" cy="875969"/>
          </a:xfrm>
          <a:prstGeom prst="rect">
            <a:avLst/>
          </a:prstGeom>
        </p:spPr>
      </p:pic>
      <p:pic>
        <p:nvPicPr>
          <p:cNvPr id="14" name="Picture 13" descr="A black text on a white background&#10;&#10;AI-generated content may be incorrect.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2408" y="1910167"/>
            <a:ext cx="3373713" cy="875969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4"/>
          <p:cNvSpPr txBox="1"/>
          <p:nvPr userDrawn="1"/>
        </p:nvSpPr>
        <p:spPr>
          <a:xfrm>
            <a:off x="1167280" y="2730323"/>
            <a:ext cx="16533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5400" dirty="0">
                <a:solidFill>
                  <a:schemeClr val="tx1">
                    <a:lumMod val="75000"/>
                    <a:lumOff val="25000"/>
                  </a:schemeClr>
                </a:solidFill>
                <a:latin typeface="汉仪中黑S" panose="00020600040101010101" pitchFamily="18" charset="-122"/>
                <a:ea typeface="汉仪中黑S" panose="00020600040101010101" pitchFamily="18" charset="-122"/>
              </a:rPr>
              <a:t>目录</a:t>
            </a:r>
            <a:endParaRPr lang="zh-CN" altLang="en-US" sz="5400" dirty="0">
              <a:solidFill>
                <a:schemeClr val="tx1">
                  <a:lumMod val="75000"/>
                  <a:lumOff val="25000"/>
                </a:schemeClr>
              </a:solidFill>
              <a:latin typeface="汉仪中黑S" panose="00020600040101010101" pitchFamily="18" charset="-122"/>
              <a:ea typeface="汉仪中黑S" panose="00020600040101010101" pitchFamily="18" charset="-122"/>
            </a:endParaRPr>
          </a:p>
        </p:txBody>
      </p:sp>
      <p:sp>
        <p:nvSpPr>
          <p:cNvPr id="8" name="文本框 5"/>
          <p:cNvSpPr txBox="1"/>
          <p:nvPr userDrawn="1"/>
        </p:nvSpPr>
        <p:spPr>
          <a:xfrm>
            <a:off x="1142886" y="3653653"/>
            <a:ext cx="1693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latin typeface="汉仪中黑S" panose="00020600040101010101" pitchFamily="18" charset="-122"/>
                <a:ea typeface="汉仪中黑S" panose="00020600040101010101" pitchFamily="18" charset="-122"/>
              </a:rPr>
              <a:t>Contents</a:t>
            </a:r>
            <a:endParaRPr lang="zh-CN" altLang="en-US" sz="2400" dirty="0">
              <a:latin typeface="汉仪中黑S" panose="00020600040101010101" pitchFamily="18" charset="-122"/>
              <a:ea typeface="汉仪中黑S" panose="00020600040101010101" pitchFamily="18" charset="-122"/>
            </a:endParaRPr>
          </a:p>
        </p:txBody>
      </p:sp>
      <p:sp>
        <p:nvSpPr>
          <p:cNvPr id="9" name="矩形 9"/>
          <p:cNvSpPr/>
          <p:nvPr userDrawn="1"/>
        </p:nvSpPr>
        <p:spPr>
          <a:xfrm>
            <a:off x="1249210" y="0"/>
            <a:ext cx="1480444" cy="1575857"/>
          </a:xfrm>
          <a:prstGeom prst="rect">
            <a:avLst/>
          </a:prstGeom>
          <a:solidFill>
            <a:srgbClr val="6D39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30"/>
          <p:cNvSpPr/>
          <p:nvPr userDrawn="1"/>
        </p:nvSpPr>
        <p:spPr>
          <a:xfrm>
            <a:off x="1229319" y="5357091"/>
            <a:ext cx="1480444" cy="1500909"/>
          </a:xfrm>
          <a:prstGeom prst="rect">
            <a:avLst/>
          </a:prstGeom>
          <a:solidFill>
            <a:srgbClr val="CAB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33" descr="图片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8832" y="163406"/>
            <a:ext cx="1838762" cy="522394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3" descr="图片 3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18832" y="163406"/>
            <a:ext cx="1838762" cy="522394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title" idx="4294967295"/>
          </p:nvPr>
        </p:nvSpPr>
        <p:spPr>
          <a:xfrm>
            <a:off x="365948" y="184150"/>
            <a:ext cx="10515600" cy="501650"/>
          </a:xfrm>
        </p:spPr>
        <p:txBody>
          <a:bodyPr/>
          <a:lstStyle/>
          <a:p>
            <a:endParaRPr lang="zh-CN" alt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5403DB-0561-4FB1-8FB6-6D97EC474FA3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8C404-84C1-4006-B7ED-48FB25845248}" type="datetime1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4B1E4B-056F-4EE0-9F3A-08D99BAB19A8}" type="datetime1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9CEB9-F374-400B-BDFE-694E7783EFB2}" type="datetime1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0E398-2A2C-4711-97C7-DA74D110C522}" type="datetime1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DF9DCA-1B47-4C38-B698-13E4F875B484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0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9.png"/><Relationship Id="rId3" Type="http://schemas.openxmlformats.org/officeDocument/2006/relationships/image" Target="../media/image47.svg"/><Relationship Id="rId2" Type="http://schemas.openxmlformats.org/officeDocument/2006/relationships/image" Target="../media/image46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1.xml"/><Relationship Id="rId7" Type="http://schemas.openxmlformats.org/officeDocument/2006/relationships/slideLayout" Target="../slideLayouts/slideLayout4.xml"/><Relationship Id="rId6" Type="http://schemas.openxmlformats.org/officeDocument/2006/relationships/image" Target="../media/image50.svg"/><Relationship Id="rId5" Type="http://schemas.openxmlformats.org/officeDocument/2006/relationships/image" Target="../media/image49.png"/><Relationship Id="rId4" Type="http://schemas.openxmlformats.org/officeDocument/2006/relationships/image" Target="../media/image9.png"/><Relationship Id="rId3" Type="http://schemas.openxmlformats.org/officeDocument/2006/relationships/image" Target="../media/image10.png"/><Relationship Id="rId2" Type="http://schemas.openxmlformats.org/officeDocument/2006/relationships/image" Target="../media/image8.png"/><Relationship Id="rId1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54.png"/><Relationship Id="rId3" Type="http://schemas.openxmlformats.org/officeDocument/2006/relationships/image" Target="../media/image53.png"/><Relationship Id="rId2" Type="http://schemas.openxmlformats.org/officeDocument/2006/relationships/image" Target="../media/image52.svg"/><Relationship Id="rId1" Type="http://schemas.openxmlformats.org/officeDocument/2006/relationships/image" Target="../media/image51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3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image" Target="../media/image52.svg"/><Relationship Id="rId7" Type="http://schemas.openxmlformats.org/officeDocument/2006/relationships/image" Target="../media/image51.png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0" Type="http://schemas.openxmlformats.org/officeDocument/2006/relationships/notesSlide" Target="../notesSlides/notesSlide14.xml"/><Relationship Id="rId1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62.jpeg"/><Relationship Id="rId4" Type="http://schemas.openxmlformats.org/officeDocument/2006/relationships/image" Target="../media/image61.png"/><Relationship Id="rId3" Type="http://schemas.openxmlformats.org/officeDocument/2006/relationships/image" Target="../media/image7.png"/><Relationship Id="rId2" Type="http://schemas.openxmlformats.org/officeDocument/2006/relationships/image" Target="../media/image60.png"/><Relationship Id="rId1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6.xml"/><Relationship Id="rId5" Type="http://schemas.openxmlformats.org/officeDocument/2006/relationships/slideLayout" Target="../slideLayouts/slideLayout8.xml"/><Relationship Id="rId4" Type="http://schemas.openxmlformats.org/officeDocument/2006/relationships/image" Target="../media/image10.png"/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6.svg"/><Relationship Id="rId3" Type="http://schemas.openxmlformats.org/officeDocument/2006/relationships/image" Target="../media/image15.png"/><Relationship Id="rId2" Type="http://schemas.openxmlformats.org/officeDocument/2006/relationships/image" Target="../media/image14.svg"/><Relationship Id="rId1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5.png"/><Relationship Id="rId8" Type="http://schemas.openxmlformats.org/officeDocument/2006/relationships/image" Target="../media/image24.png"/><Relationship Id="rId7" Type="http://schemas.openxmlformats.org/officeDocument/2006/relationships/image" Target="../media/image23.png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5" Type="http://schemas.openxmlformats.org/officeDocument/2006/relationships/notesSlide" Target="../notesSlides/notesSlide4.xml"/><Relationship Id="rId14" Type="http://schemas.openxmlformats.org/officeDocument/2006/relationships/slideLayout" Target="../slideLayouts/slideLayout4.xml"/><Relationship Id="rId13" Type="http://schemas.openxmlformats.org/officeDocument/2006/relationships/image" Target="../media/image29.png"/><Relationship Id="rId12" Type="http://schemas.openxmlformats.org/officeDocument/2006/relationships/image" Target="../media/image28.png"/><Relationship Id="rId11" Type="http://schemas.openxmlformats.org/officeDocument/2006/relationships/image" Target="../media/image27.jpeg"/><Relationship Id="rId10" Type="http://schemas.openxmlformats.org/officeDocument/2006/relationships/image" Target="../media/image26.png"/><Relationship Id="rId1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4.xml"/><Relationship Id="rId7" Type="http://schemas.openxmlformats.org/officeDocument/2006/relationships/image" Target="../media/image36.png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7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43.png"/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 descr="llm-d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8475" y="614680"/>
            <a:ext cx="2515870" cy="769620"/>
          </a:xfrm>
          <a:prstGeom prst="rect">
            <a:avLst/>
          </a:prstGeom>
        </p:spPr>
      </p:pic>
      <p:pic>
        <p:nvPicPr>
          <p:cNvPr id="3" name="图片 2" descr="vllm-logo-text-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4460" y="614680"/>
            <a:ext cx="2745105" cy="7874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19565" y="508635"/>
            <a:ext cx="2785745" cy="791845"/>
          </a:xfrm>
          <a:prstGeom prst="rect">
            <a:avLst/>
          </a:prstGeom>
          <a:ln w="12700">
            <a:noFill/>
            <a:prstDash val="solid"/>
            <a:miter lim="4000000"/>
            <a:headEnd/>
            <a:tailEnd/>
          </a:ln>
        </p:spPr>
      </p:pic>
      <p:pic>
        <p:nvPicPr>
          <p:cNvPr id="5" name="图片 4" descr="mooncake-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9950" y="614680"/>
            <a:ext cx="3147060" cy="816610"/>
          </a:xfrm>
          <a:prstGeom prst="rect">
            <a:avLst/>
          </a:prstGeom>
        </p:spPr>
      </p:pic>
      <p:sp>
        <p:nvSpPr>
          <p:cNvPr id="6" name="文本框 1"/>
          <p:cNvSpPr txBox="1"/>
          <p:nvPr/>
        </p:nvSpPr>
        <p:spPr>
          <a:xfrm>
            <a:off x="108585" y="2022475"/>
            <a:ext cx="11896725" cy="2061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ts val="6000"/>
              </a:lnSpc>
              <a:tabLst>
                <a:tab pos="1257300" algn="l"/>
              </a:tabLst>
            </a:pP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 Regular" panose="020B0604020202090204" charset="0"/>
                <a:ea typeface="微软雅黑" panose="020B0503020204020204" pitchFamily="34" charset="-122"/>
                <a:cs typeface="Arial Regular" panose="020B0604020202090204" charset="0"/>
              </a:rPr>
              <a:t> × </a:t>
            </a:r>
            <a:r>
              <a:rPr lang="en-US" altLang="zh-CN" sz="40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llm-d</a:t>
            </a:r>
            <a:endParaRPr lang="en-US" altLang="zh-CN" sz="32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ts val="6000"/>
              </a:lnSpc>
              <a:tabLst>
                <a:tab pos="1257300" algn="l"/>
              </a:tabLst>
            </a:pPr>
            <a:r>
              <a:rPr lang="en-US" altLang="zh-CN" sz="4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Agentic AI </a:t>
            </a:r>
            <a:r>
              <a:rPr lang="zh-CN" altLang="en-US" sz="4400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时代搭建高性能推理集群</a:t>
            </a:r>
            <a:endParaRPr lang="zh-CN" altLang="en-US" sz="4400" b="1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800" u="sng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Building High-Performance Inference Clusters in the Era of Agentic AI</a:t>
            </a:r>
            <a:endParaRPr lang="en-US" altLang="zh-CN" sz="2800" u="sng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2657329" y="4770590"/>
            <a:ext cx="7204002" cy="398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卢佳豪 趋境科技技术专家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| Mooncake </a:t>
            </a:r>
            <a:r>
              <a:rPr lang="zh-CN" altLang="en-US" sz="2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核心贡献者</a:t>
            </a:r>
            <a:endParaRPr lang="zh-CN" altLang="en-US" sz="2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33"/>
          <p:cNvSpPr/>
          <p:nvPr/>
        </p:nvSpPr>
        <p:spPr>
          <a:xfrm>
            <a:off x="2008305" y="5270031"/>
            <a:ext cx="8708293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Jiahao Lu, Approaching.AI</a:t>
            </a:r>
            <a:r>
              <a:rPr lang="zh-CN" alt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Tech Expert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| Mooncake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Core Contributor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矩形 33"/>
          <p:cNvSpPr/>
          <p:nvPr/>
        </p:nvSpPr>
        <p:spPr>
          <a:xfrm>
            <a:off x="1905435" y="6489866"/>
            <a:ext cx="8708293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5.23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vLLM Meetup; Hangzhou, Zhejiang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1"/>
          <p:cNvSpPr txBox="1"/>
          <p:nvPr/>
        </p:nvSpPr>
        <p:spPr>
          <a:xfrm>
            <a:off x="122555" y="161925"/>
            <a:ext cx="1133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x llm-d: Serving at Scale            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 descr="llm-d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98005" y="212725"/>
            <a:ext cx="1792605" cy="549275"/>
          </a:xfrm>
          <a:prstGeom prst="rect">
            <a:avLst/>
          </a:prstGeom>
        </p:spPr>
      </p:pic>
      <p:pic>
        <p:nvPicPr>
          <p:cNvPr id="2" name="图片 1" descr="llm-d-arch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53285" y="737235"/>
            <a:ext cx="7681595" cy="423862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0" y="4975860"/>
            <a:ext cx="12191365" cy="163004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0" indent="0" fontAlgn="auto">
              <a:lnSpc>
                <a:spcPts val="3000"/>
              </a:lnSpc>
            </a:pPr>
            <a:r>
              <a:rPr lang="en-US" altLang="zh-CN" sz="2400">
                <a:solidFill>
                  <a:srgbClr val="1F2328"/>
                </a:solidFill>
                <a:latin typeface="Arial" panose="020B0604020202020204" pitchFamily="34" charset="0"/>
                <a:ea typeface="Mona Sans VF"/>
                <a:cs typeface="Arial" panose="020B0604020202020204" pitchFamily="34" charset="0"/>
                <a:sym typeface="+mn-ea"/>
              </a:rPr>
              <a:t>Accelerating distributed inference by integrating industry-standard open technologies: </a:t>
            </a:r>
            <a:endParaRPr lang="en-US" altLang="zh-CN" sz="2400">
              <a:solidFill>
                <a:srgbClr val="1F2328"/>
              </a:solidFill>
              <a:latin typeface="Arial" panose="020B0604020202020204" pitchFamily="34" charset="0"/>
              <a:ea typeface="Mona Sans VF"/>
              <a:cs typeface="Arial" panose="020B0604020202020204" pitchFamily="34" charset="0"/>
              <a:sym typeface="+mn-ea"/>
            </a:endParaRPr>
          </a:p>
          <a:p>
            <a:pPr marL="342900" indent="-342900" fontAlgn="auto">
              <a:lnSpc>
                <a:spcPts val="3000"/>
              </a:lnSpc>
              <a:buFont typeface="Wingdings" panose="05000000000000000000" charset="0"/>
              <a:buChar char=""/>
            </a:pPr>
            <a:r>
              <a:rPr lang="en-US" altLang="zh-CN" sz="2400">
                <a:solidFill>
                  <a:srgbClr val="7030A0"/>
                </a:solidFill>
                <a:latin typeface="Arial" panose="020B0604020202020204" pitchFamily="34" charset="0"/>
                <a:ea typeface="Mona Sans VF"/>
                <a:cs typeface="Arial" panose="020B0604020202020204" pitchFamily="34" charset="0"/>
                <a:sym typeface="+mn-ea"/>
              </a:rPr>
              <a:t>vLLM</a:t>
            </a:r>
            <a:r>
              <a:rPr lang="en-US" altLang="zh-CN" sz="2400">
                <a:solidFill>
                  <a:srgbClr val="1F2328"/>
                </a:solidFill>
                <a:latin typeface="Arial" panose="020B0604020202020204" pitchFamily="34" charset="0"/>
                <a:ea typeface="Mona Sans VF"/>
                <a:cs typeface="Arial" panose="020B0604020202020204" pitchFamily="34" charset="0"/>
                <a:sym typeface="+mn-ea"/>
              </a:rPr>
              <a:t> as default model server and engine, </a:t>
            </a:r>
            <a:endParaRPr lang="en-US" altLang="zh-CN" sz="2400">
              <a:solidFill>
                <a:srgbClr val="1F2328"/>
              </a:solidFill>
              <a:latin typeface="Arial" panose="020B0604020202020204" pitchFamily="34" charset="0"/>
              <a:ea typeface="Mona Sans VF"/>
              <a:cs typeface="Arial" panose="020B0604020202020204" pitchFamily="34" charset="0"/>
              <a:sym typeface="+mn-ea"/>
            </a:endParaRPr>
          </a:p>
          <a:p>
            <a:pPr marL="342900" indent="-342900" fontAlgn="auto">
              <a:lnSpc>
                <a:spcPts val="3000"/>
              </a:lnSpc>
              <a:buFont typeface="Wingdings" panose="05000000000000000000" charset="0"/>
              <a:buChar char=""/>
            </a:pPr>
            <a:r>
              <a:rPr lang="en-US" altLang="zh-CN" sz="2400">
                <a:solidFill>
                  <a:srgbClr val="7030A0"/>
                </a:solidFill>
                <a:latin typeface="Arial" panose="020B0604020202020204" pitchFamily="34" charset="0"/>
                <a:ea typeface="Mona Sans VF"/>
                <a:cs typeface="Arial" panose="020B0604020202020204" pitchFamily="34" charset="0"/>
                <a:sym typeface="+mn-ea"/>
              </a:rPr>
              <a:t>Kubernetes Inference Gateway</a:t>
            </a:r>
            <a:r>
              <a:rPr lang="en-US" altLang="zh-CN" sz="2400">
                <a:solidFill>
                  <a:srgbClr val="1F2328"/>
                </a:solidFill>
                <a:latin typeface="Arial" panose="020B0604020202020204" pitchFamily="34" charset="0"/>
                <a:ea typeface="Mona Sans VF"/>
                <a:cs typeface="Arial" panose="020B0604020202020204" pitchFamily="34" charset="0"/>
                <a:sym typeface="+mn-ea"/>
              </a:rPr>
              <a:t> as control plane API and load balancing orchestrator</a:t>
            </a:r>
            <a:endParaRPr lang="en-US" altLang="zh-CN" sz="2400">
              <a:solidFill>
                <a:srgbClr val="1F2328"/>
              </a:solidFill>
              <a:latin typeface="Arial" panose="020B0604020202020204" pitchFamily="34" charset="0"/>
              <a:ea typeface="Mona Sans VF"/>
              <a:cs typeface="Arial" panose="020B0604020202020204" pitchFamily="34" charset="0"/>
              <a:sym typeface="+mn-ea"/>
            </a:endParaRPr>
          </a:p>
          <a:p>
            <a:pPr marL="342900" indent="-342900" fontAlgn="auto">
              <a:lnSpc>
                <a:spcPts val="3000"/>
              </a:lnSpc>
              <a:buFont typeface="Wingdings" panose="05000000000000000000" charset="0"/>
              <a:buChar char=""/>
            </a:pPr>
            <a:r>
              <a:rPr lang="en-US" altLang="zh-CN" sz="2400">
                <a:solidFill>
                  <a:srgbClr val="7030A0"/>
                </a:solidFill>
                <a:latin typeface="Arial" panose="020B0604020202020204" pitchFamily="34" charset="0"/>
                <a:ea typeface="Mona Sans VF"/>
                <a:cs typeface="Arial" panose="020B0604020202020204" pitchFamily="34" charset="0"/>
                <a:sym typeface="+mn-ea"/>
              </a:rPr>
              <a:t>Kubernetes</a:t>
            </a:r>
            <a:r>
              <a:rPr lang="en-US" altLang="zh-CN" sz="2400">
                <a:solidFill>
                  <a:srgbClr val="1F2328"/>
                </a:solidFill>
                <a:latin typeface="Arial" panose="020B0604020202020204" pitchFamily="34" charset="0"/>
                <a:ea typeface="Mona Sans VF"/>
                <a:cs typeface="Arial" panose="020B0604020202020204" pitchFamily="34" charset="0"/>
                <a:sym typeface="+mn-ea"/>
              </a:rPr>
              <a:t> as infrastructure orchestrator and workload control plane.</a:t>
            </a:r>
            <a:endParaRPr lang="en-US" altLang="zh-CN" sz="2400">
              <a:solidFill>
                <a:srgbClr val="1F2328"/>
              </a:solidFill>
              <a:latin typeface="Arial" panose="020B0604020202020204" pitchFamily="34" charset="0"/>
              <a:ea typeface="Mona Sans VF"/>
              <a:cs typeface="Arial" panose="020B0604020202020204" pitchFamily="34" charset="0"/>
              <a:sym typeface="+mn-ea"/>
            </a:endParaRPr>
          </a:p>
        </p:txBody>
      </p:sp>
      <p:pic>
        <p:nvPicPr>
          <p:cNvPr id="11" name="图片 10" descr="vllm-logo-text-lig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025" y="174625"/>
            <a:ext cx="2047240" cy="587375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6" name="Picture 7" descr="A diagram of a process&#10;&#10;AI-generated content may be incorrect.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5825" y="1991360"/>
            <a:ext cx="4872990" cy="3384550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122555" y="161925"/>
            <a:ext cx="1133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x llm-d            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 descr="llm-d-logo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6885" y="174625"/>
            <a:ext cx="1792605" cy="549275"/>
          </a:xfrm>
          <a:prstGeom prst="rect">
            <a:avLst/>
          </a:prstGeom>
        </p:spPr>
      </p:pic>
      <p:pic>
        <p:nvPicPr>
          <p:cNvPr id="5" name="图片 4" descr="mooncake-ico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174625"/>
            <a:ext cx="2268855" cy="58864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23190" y="6520815"/>
            <a:ext cx="119856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[1] 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https://github.com/llm-d/llm-d                                                                               [2] 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https://vllm.ai/blog/mooncake-store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 descr="vllm-logo-text-light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7250" y="158115"/>
            <a:ext cx="2047240" cy="58737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7054850" y="958850"/>
            <a:ext cx="505396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</a:rPr>
              <a:t>Serving Agentic Workloads</a:t>
            </a:r>
            <a:endParaRPr lang="en-US" altLang="zh-CN" sz="280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</a:rPr>
              <a:t>（Distributed KVCache Pool）</a:t>
            </a:r>
            <a:endParaRPr lang="en-US" altLang="zh-C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372870" y="1154430"/>
            <a:ext cx="42703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800">
                <a:latin typeface="Arial" panose="020B0604020202020204" pitchFamily="34" charset="0"/>
                <a:cs typeface="Arial" panose="020B0604020202020204" pitchFamily="34" charset="0"/>
              </a:rPr>
              <a:t>llm-d InferencePool</a:t>
            </a:r>
            <a:endParaRPr lang="en-US" altLang="zh-CN" sz="28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123190" y="1788795"/>
            <a:ext cx="7127875" cy="3384550"/>
            <a:chOff x="194" y="2817"/>
            <a:chExt cx="11225" cy="5330"/>
          </a:xfrm>
        </p:grpSpPr>
        <p:pic>
          <p:nvPicPr>
            <p:cNvPr id="18" name="图片 17" descr="gateway-design"/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194" y="2817"/>
              <a:ext cx="10660" cy="5331"/>
            </a:xfrm>
            <a:prstGeom prst="rect">
              <a:avLst/>
            </a:prstGeom>
          </p:spPr>
        </p:pic>
        <p:sp>
          <p:nvSpPr>
            <p:cNvPr id="24" name="矩形 23"/>
            <p:cNvSpPr/>
            <p:nvPr/>
          </p:nvSpPr>
          <p:spPr>
            <a:xfrm>
              <a:off x="2162" y="7414"/>
              <a:ext cx="5829" cy="629"/>
            </a:xfrm>
            <a:prstGeom prst="rect">
              <a:avLst/>
            </a:prstGeom>
            <a:noFill/>
            <a:ln w="66675"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cxnSp>
          <p:nvCxnSpPr>
            <p:cNvPr id="25" name="直接箭头连接符 24"/>
            <p:cNvCxnSpPr>
              <a:stCxn id="24" idx="3"/>
            </p:cNvCxnSpPr>
            <p:nvPr/>
          </p:nvCxnSpPr>
          <p:spPr>
            <a:xfrm flipV="1">
              <a:off x="7991" y="5328"/>
              <a:ext cx="3428" cy="2401"/>
            </a:xfrm>
            <a:prstGeom prst="straightConnector1">
              <a:avLst/>
            </a:prstGeom>
            <a:ln w="50800">
              <a:solidFill>
                <a:srgbClr val="C0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27" name="文本框 26"/>
          <p:cNvSpPr txBox="1"/>
          <p:nvPr/>
        </p:nvSpPr>
        <p:spPr>
          <a:xfrm>
            <a:off x="599440" y="5661660"/>
            <a:ext cx="11029950" cy="5734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800100" lvl="1" indent="-342900">
              <a:lnSpc>
                <a:spcPct val="112000"/>
              </a:lnSpc>
              <a:buFont typeface="Arial" panose="020B0604020202020204" pitchFamily="34" charset="0"/>
              <a:buChar char="•"/>
            </a:pPr>
            <a:r>
              <a:rPr lang="en-US" altLang="zh-CN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Distributed KV Cache </a:t>
            </a:r>
            <a:r>
              <a:rPr lang="en-US" altLang="zh-CN" sz="28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Sharing: </a:t>
            </a:r>
            <a:r>
              <a:rPr lang="en-US" altLang="zh-CN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storing one and usable by all</a:t>
            </a:r>
            <a:endParaRPr lang="en-US" altLang="zh-CN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 descr="overall_design_option_C"/>
          <p:cNvPicPr>
            <a:picLocks noChangeAspect="1"/>
          </p:cNvPicPr>
          <p:nvPr/>
        </p:nvPicPr>
        <p:blipFill>
          <a:blip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 t="151" r="11854"/>
          <a:stretch>
            <a:fillRect/>
          </a:stretch>
        </p:blipFill>
        <p:spPr>
          <a:xfrm>
            <a:off x="299085" y="724535"/>
            <a:ext cx="5417185" cy="4279265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122555" y="161925"/>
            <a:ext cx="1133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x vLLM: </a:t>
            </a:r>
            <a:r>
              <a:rPr lang="en-US" altLang="zh-CN" sz="3200" u="sng" dirty="0">
                <a:solidFill>
                  <a:srgbClr val="7030A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MooncakeStoreConnector</a:t>
            </a: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       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221730" y="906462"/>
            <a:ext cx="5080000" cy="706755"/>
          </a:xfrm>
          <a:prstGeom prst="rect">
            <a:avLst/>
          </a:prstGeom>
        </p:spPr>
        <p:txBody>
          <a:bodyPr>
            <a:spAutoFit/>
          </a:bodyPr>
          <a:p>
            <a:pPr marL="0" indent="0"/>
            <a:r>
              <a:rPr lang="en-US" altLang="zh-CN" sz="2000" b="0" i="0">
                <a:latin typeface="Arial Regular" panose="020B0604020202090204" charset="0"/>
                <a:ea typeface="-apple-system"/>
                <a:cs typeface="Arial Regular" panose="020B0604020202090204" charset="0"/>
              </a:rPr>
              <a:t>vLLM instances embed Mooncake clients, sharing a cluster-wide Mooncake Store.</a:t>
            </a:r>
            <a:endParaRPr lang="en-US" altLang="zh-CN" sz="2000" b="0" i="0">
              <a:latin typeface="Arial Regular" panose="020B0604020202090204" charset="0"/>
              <a:ea typeface="-apple-system"/>
              <a:cs typeface="Arial Regular" panose="020B060402020209020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6235700" y="3307080"/>
            <a:ext cx="5234940" cy="13220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1" i="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Scheduler:</a:t>
            </a:r>
            <a:endParaRPr lang="en-US" altLang="zh-CN" sz="2000" b="0" i="0"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  <a:p>
            <a:pPr marL="0" indent="0"/>
            <a:r>
              <a:rPr lang="en-US" altLang="zh-CN" sz="2000" b="0" i="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- </a:t>
            </a:r>
            <a:r>
              <a:rPr lang="en-US" altLang="zh-CN" sz="2000" i="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hash, query, guide scheduling decisions</a:t>
            </a:r>
            <a:r>
              <a:rPr lang="en-US" altLang="zh-CN" sz="2000" b="1" i="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.</a:t>
            </a:r>
            <a:endParaRPr lang="en-US" altLang="zh-CN" sz="2000" b="1" i="0"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  <a:p>
            <a:pPr marL="0" indent="0"/>
            <a:r>
              <a:rPr lang="en-US" altLang="zh-CN" sz="2000" b="1" i="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Worker</a:t>
            </a:r>
            <a:r>
              <a:rPr lang="en-US" altLang="zh-CN" sz="2000" b="0" i="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: </a:t>
            </a:r>
            <a:endParaRPr lang="en-US" altLang="zh-CN" sz="2000" b="0" i="0"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  <a:p>
            <a:pPr marL="0" indent="0" fontAlgn="base">
              <a:spcBef>
                <a:spcPct val="0"/>
              </a:spcBef>
              <a:spcAft>
                <a:spcPct val="0"/>
              </a:spcAft>
            </a:pPr>
            <a:r>
              <a:rPr lang="en-US" altLang="zh-CN" sz="2000" b="0" i="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- zero-copy data movement.</a:t>
            </a:r>
            <a:endParaRPr lang="en-US" altLang="zh-CN" sz="2000" b="0" i="0"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6221730" y="1787525"/>
            <a:ext cx="5701665" cy="101473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CPU/Disk offloading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Hash-based prefix caching across instances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deployment (kv_both / </a:t>
            </a: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XpYd)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937885" y="2802255"/>
            <a:ext cx="6253480" cy="366395"/>
          </a:xfrm>
          <a:prstGeom prst="rect">
            <a:avLst/>
          </a:prstGeom>
        </p:spPr>
        <p:txBody>
          <a:bodyPr wrap="square">
            <a:noAutofit/>
          </a:bodyPr>
          <a:p>
            <a:pPr algn="ctr">
              <a:lnSpc>
                <a:spcPts val="1800"/>
              </a:lnSpc>
            </a:pPr>
            <a:r>
              <a:rPr lang="en-US" altLang="zh-CN" sz="1400" b="0">
                <a:solidFill>
                  <a:srgbClr val="7030A0"/>
                </a:solidFill>
                <a:latin typeface="Arial" panose="020B0604020202020204" pitchFamily="34" charset="0"/>
                <a:ea typeface="Menlo" panose="020B0609030804020204"/>
                <a:cs typeface="Arial" panose="020B0604020202020204" pitchFamily="34" charset="0"/>
              </a:rPr>
              <a:t>Qwen2.5-72B</a:t>
            </a:r>
            <a:r>
              <a:rPr lang="en-US" altLang="zh-CN" sz="1400" b="0">
                <a:solidFill>
                  <a:srgbClr val="002060"/>
                </a:solidFill>
                <a:latin typeface="Arial" panose="020B0604020202020204" pitchFamily="34" charset="0"/>
                <a:ea typeface="Menlo" panose="020B0609030804020204"/>
                <a:cs typeface="Arial" panose="020B0604020202020204" pitchFamily="34" charset="0"/>
              </a:rPr>
              <a:t>@tp_rank:0</a:t>
            </a:r>
            <a:r>
              <a:rPr lang="en-US" altLang="zh-CN" sz="1400" b="0">
                <a:solidFill>
                  <a:srgbClr val="0070C0"/>
                </a:solidFill>
                <a:latin typeface="Arial" panose="020B0604020202020204" pitchFamily="34" charset="0"/>
                <a:ea typeface="Menlo" panose="020B0609030804020204"/>
                <a:cs typeface="Arial" panose="020B0604020202020204" pitchFamily="34" charset="0"/>
              </a:rPr>
              <a:t>@pcp0</a:t>
            </a:r>
            <a:r>
              <a:rPr lang="en-US" altLang="zh-CN" sz="1400" b="0">
                <a:solidFill>
                  <a:srgbClr val="C00000"/>
                </a:solidFill>
                <a:latin typeface="Arial" panose="020B0604020202020204" pitchFamily="34" charset="0"/>
                <a:ea typeface="Menlo" panose="020B0609030804020204"/>
                <a:cs typeface="Arial" panose="020B0604020202020204" pitchFamily="34" charset="0"/>
              </a:rPr>
              <a:t>@dcp0</a:t>
            </a:r>
            <a:r>
              <a:rPr lang="en-US" altLang="zh-CN" sz="1400" b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Menlo" panose="020B0609030804020204"/>
                <a:cs typeface="Arial" panose="020B0604020202020204" pitchFamily="34" charset="0"/>
              </a:rPr>
              <a:t>@pp_rank:0</a:t>
            </a:r>
            <a:r>
              <a:rPr lang="en-US" altLang="zh-CN" sz="1400" b="1" u="sng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ea typeface="Menlo" panose="020B0609030804020204"/>
                <a:cs typeface="Arial" panose="020B0604020202020204" pitchFamily="34" charset="0"/>
              </a:rPr>
              <a:t>@a1b2c3d4e5f6...</a:t>
            </a:r>
            <a:endParaRPr lang="en-US" altLang="zh-CN" sz="1400" b="1" u="sng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ea typeface="Menlo" panose="020B0609030804020204"/>
              <a:cs typeface="Arial" panose="020B0604020202020204" pitchFamily="34" charset="0"/>
            </a:endParaRPr>
          </a:p>
        </p:txBody>
      </p:sp>
      <p:cxnSp>
        <p:nvCxnSpPr>
          <p:cNvPr id="110" name="直接连接符 109"/>
          <p:cNvCxnSpPr/>
          <p:nvPr/>
        </p:nvCxnSpPr>
        <p:spPr>
          <a:xfrm>
            <a:off x="299085" y="5473065"/>
            <a:ext cx="11514455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11" name="文本框 1"/>
          <p:cNvSpPr txBox="1"/>
          <p:nvPr/>
        </p:nvSpPr>
        <p:spPr>
          <a:xfrm>
            <a:off x="299085" y="5026660"/>
            <a:ext cx="669607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Support for vLLM: Rich APIs          </a:t>
            </a:r>
            <a:endParaRPr lang="en-US" altLang="zh-CN" sz="24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12" name="文本框 111"/>
          <p:cNvSpPr txBox="1"/>
          <p:nvPr/>
        </p:nvSpPr>
        <p:spPr>
          <a:xfrm>
            <a:off x="299085" y="5524500"/>
            <a:ext cx="4064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batch_put_from / batch_get_into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文本框 112"/>
          <p:cNvSpPr txBox="1"/>
          <p:nvPr/>
        </p:nvSpPr>
        <p:spPr>
          <a:xfrm>
            <a:off x="299085" y="5853430"/>
            <a:ext cx="11400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batch_put_from_multi_buffers / batch_get_into_multi_buffers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文本框 115"/>
          <p:cNvSpPr txBox="1"/>
          <p:nvPr/>
        </p:nvSpPr>
        <p:spPr>
          <a:xfrm>
            <a:off x="299085" y="6026150"/>
            <a:ext cx="114007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......</a:t>
            </a:r>
            <a:endParaRPr lang="en-US" altLang="zh-CN">
              <a:solidFill>
                <a:schemeClr val="accent1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21" name="组合 120"/>
          <p:cNvGrpSpPr/>
          <p:nvPr/>
        </p:nvGrpSpPr>
        <p:grpSpPr>
          <a:xfrm>
            <a:off x="6673215" y="4723130"/>
            <a:ext cx="5351780" cy="1983740"/>
            <a:chOff x="10509" y="7438"/>
            <a:chExt cx="8428" cy="3124"/>
          </a:xfrm>
        </p:grpSpPr>
        <p:pic>
          <p:nvPicPr>
            <p:cNvPr id="114" name="图片 1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509" y="7438"/>
              <a:ext cx="8428" cy="1741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15" name="矩形 114"/>
            <p:cNvSpPr/>
            <p:nvPr/>
          </p:nvSpPr>
          <p:spPr>
            <a:xfrm>
              <a:off x="10831" y="7689"/>
              <a:ext cx="7233" cy="532"/>
            </a:xfrm>
            <a:prstGeom prst="rect">
              <a:avLst/>
            </a:prstGeom>
            <a:noFill/>
            <a:ln w="66675"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119" name="图片 1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509" y="8718"/>
              <a:ext cx="8428" cy="1844"/>
            </a:xfrm>
            <a:prstGeom prst="rect">
              <a:avLst/>
            </a:prstGeom>
            <a:effectLst>
              <a:softEdge rad="31750"/>
            </a:effectLst>
          </p:spPr>
        </p:pic>
        <p:sp>
          <p:nvSpPr>
            <p:cNvPr id="120" name="矩形 119"/>
            <p:cNvSpPr/>
            <p:nvPr/>
          </p:nvSpPr>
          <p:spPr>
            <a:xfrm>
              <a:off x="11031" y="9489"/>
              <a:ext cx="7233" cy="532"/>
            </a:xfrm>
            <a:prstGeom prst="rect">
              <a:avLst/>
            </a:prstGeom>
            <a:noFill/>
            <a:ln w="66675">
              <a:solidFill>
                <a:srgbClr val="C00000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1"/>
          <p:cNvSpPr txBox="1"/>
          <p:nvPr/>
        </p:nvSpPr>
        <p:spPr>
          <a:xfrm>
            <a:off x="122555" y="161925"/>
            <a:ext cx="1133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x vLLM            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 descr="llm-d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826885" y="174625"/>
            <a:ext cx="1792605" cy="549275"/>
          </a:xfrm>
          <a:prstGeom prst="rect">
            <a:avLst/>
          </a:prstGeom>
        </p:spPr>
      </p:pic>
      <p:pic>
        <p:nvPicPr>
          <p:cNvPr id="5" name="图片 4" descr="mooncake-ico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4200" y="174625"/>
            <a:ext cx="2268855" cy="588645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123190" y="6520815"/>
            <a:ext cx="119856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[1] https://vllm.ai/blog/mooncake-store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 descr="vllm-logo-text-light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77250" y="158115"/>
            <a:ext cx="2047240" cy="587375"/>
          </a:xfrm>
          <a:prstGeom prst="rect">
            <a:avLst/>
          </a:prstGeom>
        </p:spPr>
      </p:pic>
      <p:pic>
        <p:nvPicPr>
          <p:cNvPr id="6" name="图片 5" descr="pd_compare_mooncake_vs_nixl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605" y="891540"/>
            <a:ext cx="7042150" cy="2622550"/>
          </a:xfrm>
          <a:prstGeom prst="rect">
            <a:avLst/>
          </a:prstGeom>
        </p:spPr>
      </p:pic>
      <p:pic>
        <p:nvPicPr>
          <p:cNvPr id="9" name="图片 8" descr="pd_scali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605" y="3578225"/>
            <a:ext cx="7384415" cy="276225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7482205" y="1620520"/>
            <a:ext cx="4492625" cy="13836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/>
            <a:r>
              <a:rPr lang="en-US" altLang="zh-CN" sz="2800" b="1" i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</a:rPr>
              <a:t>3.8x</a:t>
            </a:r>
            <a:r>
              <a:rPr lang="en-US" altLang="zh-CN" sz="2800" i="0">
                <a:latin typeface="Arial" panose="020B0604020202020204" pitchFamily="34" charset="0"/>
                <a:ea typeface="Inter"/>
                <a:cs typeface="Arial" panose="020B0604020202020204" pitchFamily="34" charset="0"/>
              </a:rPr>
              <a:t> vLLM Throughput</a:t>
            </a:r>
            <a:endParaRPr lang="en-US" altLang="zh-CN" sz="2800" i="0"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  <a:p>
            <a:pPr marL="0" indent="0"/>
            <a:r>
              <a:rPr lang="en-US" altLang="zh-CN" sz="2800" b="1" i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</a:rPr>
              <a:t>46x</a:t>
            </a:r>
            <a:r>
              <a:rPr lang="en-US" altLang="zh-CN" sz="2800" i="0">
                <a:latin typeface="Arial" panose="020B0604020202020204" pitchFamily="34" charset="0"/>
                <a:ea typeface="Inter"/>
                <a:cs typeface="Arial" panose="020B0604020202020204" pitchFamily="34" charset="0"/>
              </a:rPr>
              <a:t>  P50 TTFT reduced</a:t>
            </a:r>
            <a:endParaRPr lang="en-US" altLang="zh-CN" sz="2800" i="0"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  <a:p>
            <a:pPr marL="0" indent="0"/>
            <a:r>
              <a:rPr lang="en-US" altLang="zh-CN" sz="2800" b="1" i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Inter"/>
                <a:cs typeface="Arial" panose="020B0604020202020204" pitchFamily="34" charset="0"/>
              </a:rPr>
              <a:t>8.6x</a:t>
            </a:r>
            <a:r>
              <a:rPr lang="en-US" altLang="zh-CN" sz="2800" b="1" i="0">
                <a:latin typeface="Arial" panose="020B0604020202020204" pitchFamily="34" charset="0"/>
                <a:ea typeface="Inter"/>
                <a:cs typeface="Arial" panose="020B0604020202020204" pitchFamily="34" charset="0"/>
              </a:rPr>
              <a:t> </a:t>
            </a:r>
            <a:r>
              <a:rPr lang="en-US" altLang="zh-CN" sz="2800" i="0">
                <a:latin typeface="Arial" panose="020B0604020202020204" pitchFamily="34" charset="0"/>
                <a:ea typeface="Inter"/>
                <a:cs typeface="Arial" panose="020B0604020202020204" pitchFamily="34" charset="0"/>
              </a:rPr>
              <a:t>E2E Latency reduced</a:t>
            </a:r>
            <a:endParaRPr lang="en-US" altLang="zh-CN" sz="2800" i="0">
              <a:latin typeface="Arial" panose="020B0604020202020204" pitchFamily="34" charset="0"/>
              <a:ea typeface="Inter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310755" y="4725670"/>
            <a:ext cx="4880610" cy="58356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3200" b="0" i="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near-linearly scalability</a:t>
            </a:r>
            <a:endParaRPr lang="en-US" altLang="zh-CN" sz="3200" b="0" i="0"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1"/>
          <p:cNvSpPr txBox="1"/>
          <p:nvPr/>
        </p:nvSpPr>
        <p:spPr>
          <a:xfrm>
            <a:off x="122555" y="161925"/>
            <a:ext cx="1133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x vLLM: </a:t>
            </a:r>
            <a:r>
              <a:rPr lang="en-US" altLang="zh-CN" sz="3200" u="sng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Past</a:t>
            </a: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Present</a:t>
            </a: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, </a:t>
            </a:r>
            <a:r>
              <a:rPr lang="en-US" altLang="zh-CN" sz="3200" u="sng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Future</a:t>
            </a: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       </a:t>
            </a:r>
            <a:r>
              <a:rPr lang="en-US" altLang="zh-CN" sz="3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</a:t>
            </a:r>
            <a:endParaRPr lang="en-US" altLang="zh-CN" sz="3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" name="图片 1" descr="llm-d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19780" y="6421755"/>
            <a:ext cx="1006475" cy="307975"/>
          </a:xfrm>
          <a:prstGeom prst="rect">
            <a:avLst/>
          </a:prstGeom>
        </p:spPr>
      </p:pic>
      <p:pic>
        <p:nvPicPr>
          <p:cNvPr id="8" name="图片 7" descr="vllm-logo-text-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840" y="6433820"/>
            <a:ext cx="1098550" cy="314960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999730" y="6412865"/>
            <a:ext cx="1115060" cy="316865"/>
          </a:xfrm>
          <a:prstGeom prst="rect">
            <a:avLst/>
          </a:prstGeom>
          <a:ln w="12700">
            <a:noFill/>
            <a:prstDash val="solid"/>
            <a:miter lim="4000000"/>
            <a:headEnd/>
            <a:tailEnd/>
          </a:ln>
        </p:spPr>
      </p:pic>
      <p:pic>
        <p:nvPicPr>
          <p:cNvPr id="13" name="图片 12" descr="mooncake-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6795" y="6421755"/>
            <a:ext cx="1260475" cy="327025"/>
          </a:xfrm>
          <a:prstGeom prst="rect">
            <a:avLst/>
          </a:prstGeom>
        </p:spPr>
      </p:pic>
      <p:pic>
        <p:nvPicPr>
          <p:cNvPr id="20" name="Picture 19" descr="A diagram of a diagram&#10;&#10;AI-generated content may be incorrect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30" y="1316355"/>
            <a:ext cx="3904615" cy="1705610"/>
          </a:xfrm>
          <a:prstGeom prst="rect">
            <a:avLst/>
          </a:prstGeom>
        </p:spPr>
      </p:pic>
      <p:cxnSp>
        <p:nvCxnSpPr>
          <p:cNvPr id="14" name="直接箭头连接符 13"/>
          <p:cNvCxnSpPr/>
          <p:nvPr/>
        </p:nvCxnSpPr>
        <p:spPr>
          <a:xfrm>
            <a:off x="744220" y="3264535"/>
            <a:ext cx="10932160" cy="0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椭圆 15"/>
          <p:cNvSpPr/>
          <p:nvPr/>
        </p:nvSpPr>
        <p:spPr>
          <a:xfrm>
            <a:off x="1971675" y="3132455"/>
            <a:ext cx="296545" cy="2965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文本框 1"/>
          <p:cNvSpPr txBox="1"/>
          <p:nvPr/>
        </p:nvSpPr>
        <p:spPr>
          <a:xfrm>
            <a:off x="147320" y="3443605"/>
            <a:ext cx="3945255" cy="1229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Support for vLLM v0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Disaggregated serving supported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  1p1d in 1st Version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45720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XpYd in 2nd Version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30" name="Picture 29" descr="A diagram of a process&#10;&#10;AI-generated content may be incorrect.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295" y="1229360"/>
            <a:ext cx="3973195" cy="1899920"/>
          </a:xfrm>
          <a:prstGeom prst="rect">
            <a:avLst/>
          </a:prstGeom>
        </p:spPr>
      </p:pic>
      <p:sp>
        <p:nvSpPr>
          <p:cNvPr id="18" name="椭圆 17"/>
          <p:cNvSpPr/>
          <p:nvPr/>
        </p:nvSpPr>
        <p:spPr>
          <a:xfrm>
            <a:off x="5648325" y="3134360"/>
            <a:ext cx="296545" cy="296545"/>
          </a:xfrm>
          <a:prstGeom prst="ellipse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文本框 1"/>
          <p:cNvSpPr txBox="1"/>
          <p:nvPr/>
        </p:nvSpPr>
        <p:spPr>
          <a:xfrm>
            <a:off x="4043045" y="3458210"/>
            <a:ext cx="394525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Support for vLLM v1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Distributed KV cache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supported</a:t>
            </a:r>
            <a:endParaRPr lang="en-US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</a:t>
            </a:r>
            <a:r>
              <a:rPr lang="en-US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Disaggregated serving w/ LMCache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  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21" name="图片 20" descr="overall_design_option_C"/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t="151" r="11854"/>
          <a:stretch>
            <a:fillRect/>
          </a:stretch>
        </p:blipFill>
        <p:spPr>
          <a:xfrm>
            <a:off x="7924800" y="831850"/>
            <a:ext cx="2969895" cy="2346325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9516745" y="3132455"/>
            <a:ext cx="296545" cy="296545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文本框 1"/>
          <p:cNvSpPr txBox="1"/>
          <p:nvPr/>
        </p:nvSpPr>
        <p:spPr>
          <a:xfrm>
            <a:off x="7924800" y="3443605"/>
            <a:ext cx="4031615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Support for vLLM v1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Distributed KV cache pool supported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cxnSp>
        <p:nvCxnSpPr>
          <p:cNvPr id="25" name="直接箭头连接符 24"/>
          <p:cNvCxnSpPr/>
          <p:nvPr/>
        </p:nvCxnSpPr>
        <p:spPr>
          <a:xfrm>
            <a:off x="1070610" y="5022850"/>
            <a:ext cx="10131425" cy="0"/>
          </a:xfrm>
          <a:prstGeom prst="straightConnector1">
            <a:avLst/>
          </a:prstGeom>
          <a:ln w="50800">
            <a:solidFill>
              <a:srgbClr val="7030A0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6" name="椭圆 25"/>
          <p:cNvSpPr/>
          <p:nvPr/>
        </p:nvSpPr>
        <p:spPr>
          <a:xfrm>
            <a:off x="4708525" y="4852670"/>
            <a:ext cx="296545" cy="296545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文本框 1"/>
          <p:cNvSpPr txBox="1"/>
          <p:nvPr/>
        </p:nvSpPr>
        <p:spPr>
          <a:xfrm>
            <a:off x="2835275" y="5149215"/>
            <a:ext cx="408686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Support for vLLM </a:t>
            </a:r>
            <a:endParaRPr lang="en-US" altLang="zh-CN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- A new connector in the near future</a:t>
            </a:r>
            <a:endParaRPr lang="en-US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(Owner + Request-Only Worker)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   </a:t>
            </a:r>
            <a:endParaRPr lang="en-US" altLang="zh-CN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8902700" y="4852670"/>
            <a:ext cx="296545" cy="296545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文本框 1"/>
          <p:cNvSpPr txBox="1"/>
          <p:nvPr/>
        </p:nvSpPr>
        <p:spPr>
          <a:xfrm>
            <a:off x="6922135" y="5149215"/>
            <a:ext cx="4279900" cy="13220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Support for vLLM</a:t>
            </a:r>
            <a:endParaRPr lang="en-US" altLang="zh-CN" sz="20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Mooncake x llm-d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prefix-aware </a:t>
            </a:r>
            <a:r>
              <a:rPr lang="en-US" altLang="zh-CN" sz="20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routing in clusters</a:t>
            </a:r>
            <a:endParaRPr lang="en-US" altLang="zh-CN" sz="2000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0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.....</a:t>
            </a:r>
            <a:r>
              <a:rPr lang="en-US" altLang="zh-CN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 </a:t>
            </a:r>
            <a:endParaRPr lang="en-US" altLang="zh-CN" dirty="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04178" y="2239080"/>
            <a:ext cx="6576220" cy="1652262"/>
          </a:xfrm>
          <a:prstGeom prst="rect">
            <a:avLst/>
          </a:prstGeom>
        </p:spPr>
      </p:pic>
      <p:sp>
        <p:nvSpPr>
          <p:cNvPr id="3" name="文本框 1"/>
          <p:cNvSpPr txBox="1"/>
          <p:nvPr/>
        </p:nvSpPr>
        <p:spPr>
          <a:xfrm>
            <a:off x="5789596" y="612247"/>
            <a:ext cx="503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257300" algn="l"/>
              </a:tabLst>
            </a:pPr>
            <a:r>
              <a:rPr lang="en-US" altLang="zh-CN" sz="4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Join Us</a:t>
            </a:r>
            <a:endParaRPr lang="zh-CN" altLang="en-US" sz="4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9596" y="3972548"/>
            <a:ext cx="5805383" cy="2001855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12016" y="393433"/>
            <a:ext cx="3100312" cy="880803"/>
          </a:xfrm>
          <a:prstGeom prst="rect">
            <a:avLst/>
          </a:prstGeom>
          <a:ln w="12700">
            <a:noFill/>
            <a:prstDash val="solid"/>
            <a:miter lim="40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315357" y="1886272"/>
            <a:ext cx="5385141" cy="15424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Approaching.AI,</a:t>
            </a: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founded in late 2023, focuses on </a:t>
            </a:r>
            <a:r>
              <a:rPr lang="en-US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LLM inference optimization</a:t>
            </a: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helping enterprises deploy and utilize LLM at low cost. As a </a:t>
            </a:r>
            <a:r>
              <a:rPr lang="en-US" sz="16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pioneer in accelerating LLM inference</a:t>
            </a: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, Approaching.AI is dedicated to mak</a:t>
            </a:r>
            <a:r>
              <a:rPr lang="en-US" altLang="zh-CN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ing</a:t>
            </a:r>
            <a:r>
              <a:rPr lang="en-US" sz="16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AI deployment accessible to everyone. </a:t>
            </a:r>
            <a:endParaRPr lang="en-US" sz="1600" dirty="0">
              <a:latin typeface="Arial" panose="020B0604020202020204" pitchFamily="34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3401" y="1511543"/>
            <a:ext cx="6287851" cy="7289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We embrace open source software to push the boundaries of LLM innovation, together with </a:t>
            </a:r>
            <a:r>
              <a:rPr lang="en-US" b="1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YOU</a:t>
            </a:r>
            <a:r>
              <a:rPr lang="en-US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!</a:t>
            </a:r>
            <a:endParaRPr lang="en-US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1740976" y="6538912"/>
            <a:ext cx="463550" cy="345440"/>
            <a:chOff x="18502" y="10256"/>
            <a:chExt cx="730" cy="544"/>
          </a:xfrm>
        </p:grpSpPr>
        <p:sp>
          <p:nvSpPr>
            <p:cNvPr id="5" name="矩形 2"/>
            <p:cNvSpPr/>
            <p:nvPr userDrawn="1"/>
          </p:nvSpPr>
          <p:spPr bwMode="auto">
            <a:xfrm>
              <a:off x="18520" y="10256"/>
              <a:ext cx="680" cy="544"/>
            </a:xfrm>
            <a:custGeom>
              <a:avLst/>
              <a:gdLst>
                <a:gd name="connsiteX0" fmla="*/ 0 w 360000"/>
                <a:gd name="connsiteY0" fmla="*/ 0 h 288000"/>
                <a:gd name="connsiteX1" fmla="*/ 360000 w 360000"/>
                <a:gd name="connsiteY1" fmla="*/ 0 h 288000"/>
                <a:gd name="connsiteX2" fmla="*/ 360000 w 360000"/>
                <a:gd name="connsiteY2" fmla="*/ 288000 h 288000"/>
                <a:gd name="connsiteX3" fmla="*/ 0 w 360000"/>
                <a:gd name="connsiteY3" fmla="*/ 288000 h 288000"/>
                <a:gd name="connsiteX4" fmla="*/ 0 w 360000"/>
                <a:gd name="connsiteY4" fmla="*/ 0 h 288000"/>
                <a:gd name="connsiteX0-1" fmla="*/ 80434 w 360000"/>
                <a:gd name="connsiteY0-2" fmla="*/ 76200 h 288000"/>
                <a:gd name="connsiteX1-3" fmla="*/ 360000 w 360000"/>
                <a:gd name="connsiteY1-4" fmla="*/ 0 h 288000"/>
                <a:gd name="connsiteX2-5" fmla="*/ 360000 w 360000"/>
                <a:gd name="connsiteY2-6" fmla="*/ 288000 h 288000"/>
                <a:gd name="connsiteX3-7" fmla="*/ 0 w 360000"/>
                <a:gd name="connsiteY3-8" fmla="*/ 288000 h 288000"/>
                <a:gd name="connsiteX4-9" fmla="*/ 80434 w 360000"/>
                <a:gd name="connsiteY4-10" fmla="*/ 76200 h 2880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360000" h="288000">
                  <a:moveTo>
                    <a:pt x="80434" y="76200"/>
                  </a:moveTo>
                  <a:lnTo>
                    <a:pt x="360000" y="0"/>
                  </a:lnTo>
                  <a:lnTo>
                    <a:pt x="360000" y="288000"/>
                  </a:lnTo>
                  <a:lnTo>
                    <a:pt x="0" y="288000"/>
                  </a:lnTo>
                  <a:lnTo>
                    <a:pt x="80434" y="762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ADB9CA">
                    <a:tint val="66000"/>
                    <a:satMod val="160000"/>
                  </a:srgbClr>
                </a:gs>
                <a:gs pos="100000">
                  <a:srgbClr val="ADB9CA">
                    <a:tint val="44500"/>
                    <a:satMod val="160000"/>
                  </a:srgbClr>
                </a:gs>
              </a:gsLst>
              <a:lin ang="16200000" scaled="1"/>
              <a:tileRect/>
            </a:gradFill>
            <a:ln>
              <a:noFill/>
            </a:ln>
            <a:effectLst/>
          </p:spPr>
          <p:txBody>
            <a:bodyPr rtlCol="0" anchor="ctr"/>
            <a:lstStyle/>
            <a:p>
              <a:endParaRPr lang="zh-CN" altLang="en-US" sz="1200" b="1" dirty="0">
                <a:solidFill>
                  <a:srgbClr val="FFFFFF"/>
                </a:solidFill>
                <a:latin typeface="华文楷体" panose="0201060004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6" name="灯片编号占位符 2"/>
            <p:cNvSpPr txBox="1"/>
            <p:nvPr/>
          </p:nvSpPr>
          <p:spPr>
            <a:xfrm>
              <a:off x="18502" y="10398"/>
              <a:ext cx="731" cy="370"/>
            </a:xfrm>
            <a:prstGeom prst="rect">
              <a:avLst/>
            </a:prstGeom>
          </p:spPr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fld id="{0F1957D7-D0C4-45CF-BC97-B906CBAC0CBC}" type="slidenum">
                <a:rPr kumimoji="0" lang="en-US" sz="1400" b="1" i="1" u="none" strike="noStrike" kern="120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Calibri" panose="020F0502020204030204" pitchFamily="34" charset="0"/>
                  <a:sym typeface="Times New Roman" panose="02020603050405020304" pitchFamily="18" charset="0"/>
                </a:rPr>
              </a:fld>
              <a:endParaRPr kumimoji="0" lang="en-US" sz="1400" b="1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  <a:sym typeface="Times New Roman" panose="02020603050405020304" pitchFamily="18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821143" y="3852612"/>
            <a:ext cx="1620423" cy="1591607"/>
            <a:chOff x="9295941" y="2041124"/>
            <a:chExt cx="1620423" cy="1591607"/>
          </a:xfrm>
        </p:grpSpPr>
        <p:sp>
          <p:nvSpPr>
            <p:cNvPr id="7" name="圆角矩形 4"/>
            <p:cNvSpPr/>
            <p:nvPr/>
          </p:nvSpPr>
          <p:spPr>
            <a:xfrm>
              <a:off x="9419124" y="2041124"/>
              <a:ext cx="1374058" cy="1591607"/>
            </a:xfrm>
            <a:prstGeom prst="roundRect">
              <a:avLst>
                <a:gd name="adj" fmla="val 5227"/>
              </a:avLst>
            </a:prstGeom>
            <a:solidFill>
              <a:srgbClr val="7030A0"/>
            </a:solidFill>
            <a:ln w="12700">
              <a:miter lim="400000"/>
            </a:ln>
          </p:spPr>
          <p:txBody>
            <a:bodyPr lIns="53932" tIns="53932" rIns="53932" bIns="53932" anchor="ctr"/>
            <a:lstStyle/>
            <a:p>
              <a:pPr algn="ctr" defTabSz="1078865">
                <a:defRPr sz="2000">
                  <a:solidFill>
                    <a:srgbClr val="FFFFFF"/>
                  </a:solidFill>
                  <a:latin typeface="等线" panose="02010600030101010101" charset="-122"/>
                  <a:ea typeface="等线" panose="02010600030101010101" charset="-122"/>
                  <a:cs typeface="等线" panose="02010600030101010101" charset="-122"/>
                  <a:sym typeface="等线" panose="02010600030101010101" charset="-122"/>
                </a:defRPr>
              </a:pPr>
              <a:endParaRPr dirty="0"/>
            </a:p>
          </p:txBody>
        </p:sp>
        <p:sp>
          <p:nvSpPr>
            <p:cNvPr id="16" name="TextBox 11"/>
            <p:cNvSpPr txBox="1"/>
            <p:nvPr/>
          </p:nvSpPr>
          <p:spPr>
            <a:xfrm>
              <a:off x="9295941" y="3249841"/>
              <a:ext cx="1620423" cy="355139"/>
            </a:xfrm>
            <a:prstGeom prst="rect">
              <a:avLst/>
            </a:prstGeom>
            <a:ln w="12700">
              <a:miter lim="400000"/>
            </a:ln>
          </p:spPr>
          <p:txBody>
            <a:bodyPr wrap="square" lIns="53932" tIns="53932" rIns="53932" bIns="53932">
              <a:spAutoFit/>
            </a:bodyPr>
            <a:lstStyle>
              <a:lvl1pPr algn="ctr" defTabSz="1078865">
                <a:defRPr sz="2000" b="1">
                  <a:solidFill>
                    <a:srgbClr val="FFFFFF"/>
                  </a:solidFill>
                  <a:latin typeface="Times New Roman" panose="02020603050405020304"/>
                  <a:ea typeface="Times New Roman" panose="02020603050405020304"/>
                  <a:cs typeface="Times New Roman" panose="02020603050405020304"/>
                  <a:sym typeface="Times New Roman" panose="02020603050405020304"/>
                </a:defRPr>
              </a:lvl1pPr>
            </a:lstStyle>
            <a:p>
              <a:r>
                <a:rPr lang="zh-CN" altLang="en-US" sz="1600" dirty="0">
                  <a:solidFill>
                    <a:schemeClr val="bg1"/>
                  </a:solidFill>
                </a:rPr>
                <a:t>职位详情</a:t>
              </a:r>
              <a:endParaRPr sz="1600" dirty="0">
                <a:solidFill>
                  <a:schemeClr val="bg1"/>
                </a:solidFill>
              </a:endParaRPr>
            </a:p>
          </p:txBody>
        </p:sp>
        <p:pic>
          <p:nvPicPr>
            <p:cNvPr id="19" name="Picture 18" descr="A qr code on a white background&#10;&#10;AI-generated content may be incorrect.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556318" y="2160871"/>
              <a:ext cx="1099670" cy="1097199"/>
            </a:xfrm>
            <a:prstGeom prst="rect">
              <a:avLst/>
            </a:prstGeom>
          </p:spPr>
        </p:pic>
      </p:grpSp>
      <p:sp>
        <p:nvSpPr>
          <p:cNvPr id="20" name="圆角矩形 4"/>
          <p:cNvSpPr/>
          <p:nvPr/>
        </p:nvSpPr>
        <p:spPr>
          <a:xfrm>
            <a:off x="2954533" y="3849586"/>
            <a:ext cx="1374058" cy="1591607"/>
          </a:xfrm>
          <a:prstGeom prst="roundRect">
            <a:avLst>
              <a:gd name="adj" fmla="val 5227"/>
            </a:avLst>
          </a:prstGeom>
          <a:solidFill>
            <a:srgbClr val="00C060"/>
          </a:solidFill>
          <a:ln w="12700">
            <a:miter lim="400000"/>
          </a:ln>
        </p:spPr>
        <p:txBody>
          <a:bodyPr lIns="53932" tIns="53932" rIns="53932" bIns="53932" anchor="ctr"/>
          <a:lstStyle/>
          <a:p>
            <a:pPr algn="ctr" defTabSz="1078865">
              <a:defRPr sz="2000">
                <a:solidFill>
                  <a:srgbClr val="FFFFFF"/>
                </a:solidFill>
                <a:latin typeface="等线" panose="02010600030101010101" charset="-122"/>
                <a:ea typeface="等线" panose="02010600030101010101" charset="-122"/>
                <a:cs typeface="等线" panose="02010600030101010101" charset="-122"/>
                <a:sym typeface="等线" panose="02010600030101010101" charset="-122"/>
              </a:defRPr>
            </a:pPr>
            <a:endParaRPr dirty="0"/>
          </a:p>
        </p:txBody>
      </p:sp>
      <p:sp>
        <p:nvSpPr>
          <p:cNvPr id="22" name="TextBox 11"/>
          <p:cNvSpPr txBox="1"/>
          <p:nvPr/>
        </p:nvSpPr>
        <p:spPr>
          <a:xfrm>
            <a:off x="2831350" y="5058303"/>
            <a:ext cx="1620423" cy="383540"/>
          </a:xfrm>
          <a:prstGeom prst="rect">
            <a:avLst/>
          </a:prstGeom>
          <a:ln w="12700">
            <a:miter lim="400000"/>
          </a:ln>
        </p:spPr>
        <p:txBody>
          <a:bodyPr wrap="square" lIns="53932" tIns="53932" rIns="53932" bIns="53932">
            <a:spAutoFit/>
          </a:bodyPr>
          <a:lstStyle>
            <a:lvl1pPr algn="ctr" defTabSz="1078865">
              <a:defRPr sz="2000" b="1">
                <a:solidFill>
                  <a:srgbClr val="FFFFFF"/>
                </a:solidFill>
                <a:latin typeface="Times New Roman" panose="02020603050405020304"/>
                <a:ea typeface="Times New Roman" panose="02020603050405020304"/>
                <a:cs typeface="Times New Roman" panose="02020603050405020304"/>
                <a:sym typeface="Times New Roman" panose="02020603050405020304"/>
              </a:defRPr>
            </a:lvl1pPr>
          </a:lstStyle>
          <a:p>
            <a:r>
              <a:rPr lang="en-US" altLang="zh-CN" sz="1800" dirty="0">
                <a:solidFill>
                  <a:schemeClr val="bg1"/>
                </a:solidFill>
              </a:rPr>
              <a:t>HR</a:t>
            </a:r>
            <a:r>
              <a:rPr lang="zh-CN" altLang="en-US" sz="1800" dirty="0">
                <a:solidFill>
                  <a:schemeClr val="bg1"/>
                </a:solidFill>
              </a:rPr>
              <a:t>联系方式</a:t>
            </a:r>
            <a:endParaRPr sz="1800" dirty="0">
              <a:solidFill>
                <a:schemeClr val="bg1"/>
              </a:solidFill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862" y="4033159"/>
            <a:ext cx="1047397" cy="1022118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  <p:pic>
        <p:nvPicPr>
          <p:cNvPr id="4" name="图片 3" descr="llm-d-logo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4510" y="1072515"/>
            <a:ext cx="2515870" cy="769620"/>
          </a:xfrm>
          <a:prstGeom prst="rect">
            <a:avLst/>
          </a:prstGeom>
        </p:spPr>
      </p:pic>
      <p:pic>
        <p:nvPicPr>
          <p:cNvPr id="3" name="图片 2" descr="vllm-logo-text-ligh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0495" y="1072515"/>
            <a:ext cx="2745105" cy="787400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245600" y="966470"/>
            <a:ext cx="2785745" cy="791845"/>
          </a:xfrm>
          <a:prstGeom prst="rect">
            <a:avLst/>
          </a:prstGeom>
          <a:ln w="12700">
            <a:noFill/>
            <a:prstDash val="solid"/>
            <a:miter lim="4000000"/>
            <a:headEnd/>
            <a:tailEnd/>
          </a:ln>
        </p:spPr>
      </p:pic>
      <p:pic>
        <p:nvPicPr>
          <p:cNvPr id="5" name="图片 4" descr="mooncake-icon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5985" y="1072515"/>
            <a:ext cx="3147060" cy="816610"/>
          </a:xfrm>
          <a:prstGeom prst="rect">
            <a:avLst/>
          </a:prstGeom>
        </p:spPr>
      </p:pic>
      <p:sp>
        <p:nvSpPr>
          <p:cNvPr id="10" name="文本框 1"/>
          <p:cNvSpPr txBox="1"/>
          <p:nvPr/>
        </p:nvSpPr>
        <p:spPr>
          <a:xfrm>
            <a:off x="3570878" y="2397591"/>
            <a:ext cx="5039833" cy="22764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1257300" algn="l"/>
              </a:tabLst>
            </a:pPr>
            <a:r>
              <a:rPr lang="en-US" altLang="zh-CN" sz="66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Thanks!</a:t>
            </a:r>
            <a:endParaRPr lang="en-US" altLang="zh-CN" sz="66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tabLst>
                <a:tab pos="1257300" algn="l"/>
              </a:tabLst>
            </a:pPr>
            <a:endParaRPr lang="en-US" altLang="zh-CN" sz="32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algn="ctr">
              <a:tabLst>
                <a:tab pos="1257300" algn="l"/>
              </a:tabLst>
            </a:pPr>
            <a:r>
              <a:rPr lang="en-US" altLang="zh-CN" sz="44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 &amp; A</a:t>
            </a:r>
            <a:endParaRPr lang="en-US" altLang="zh-CN" sz="44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72887" y="4702827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GitHub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TextBox 3"/>
          <p:cNvSpPr txBox="1"/>
          <p:nvPr/>
        </p:nvSpPr>
        <p:spPr>
          <a:xfrm>
            <a:off x="9245657" y="4250072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Use in vLLM</a:t>
            </a:r>
            <a:endParaRPr lang="en-US" b="1" dirty="0">
              <a:solidFill>
                <a:schemeClr val="bg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45720" y="6414770"/>
            <a:ext cx="119856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000" i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Contact: lujhcoconut@foxmail.com</a:t>
            </a:r>
            <a:endParaRPr lang="en-US" altLang="zh-CN" sz="2000" i="1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0" y="74295"/>
            <a:ext cx="1073848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Building High-Performance Inference Clusters in the Era of Agentic AI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9067800" y="82550"/>
            <a:ext cx="29635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r"/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vLLM Meetup, Hangzhou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pic>
        <p:nvPicPr>
          <p:cNvPr id="54" name="图片 53" descr="futureinternet-17-00404-g005-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27680" y="1253490"/>
            <a:ext cx="5616575" cy="2005330"/>
          </a:xfrm>
          <a:prstGeom prst="rect">
            <a:avLst/>
          </a:prstGeom>
        </p:spPr>
      </p:pic>
      <p:sp>
        <p:nvSpPr>
          <p:cNvPr id="31" name="文本框 30"/>
          <p:cNvSpPr txBox="1"/>
          <p:nvPr/>
        </p:nvSpPr>
        <p:spPr>
          <a:xfrm>
            <a:off x="201930" y="827405"/>
            <a:ext cx="2938145" cy="52197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effectLst>
            <a:softEdge rad="31750"/>
          </a:effectLst>
        </p:spPr>
        <p:txBody>
          <a:bodyPr wrap="square" rtlCol="0" anchor="t">
            <a:spAutoFit/>
          </a:bodyPr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Generative AI</a:t>
            </a:r>
            <a:endParaRPr lang="en-US" altLang="zh-CN" sz="2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438265"/>
            <a:ext cx="2743200" cy="365125"/>
          </a:xfrm>
        </p:spPr>
        <p:txBody>
          <a:bodyPr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1"/>
          <p:cNvSpPr txBox="1"/>
          <p:nvPr/>
        </p:nvSpPr>
        <p:spPr>
          <a:xfrm>
            <a:off x="215265" y="161925"/>
            <a:ext cx="10582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From </a:t>
            </a:r>
            <a:r>
              <a:rPr lang="en-US" altLang="zh-CN" sz="3200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Generative AI</a:t>
            </a:r>
            <a:r>
              <a:rPr lang="en-US" altLang="zh-CN" sz="3200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to Agentic AI </a:t>
            </a:r>
            <a:endParaRPr lang="en-US" altLang="zh-CN" sz="3200" u="sng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203200" y="2258695"/>
            <a:ext cx="2938145" cy="513080"/>
          </a:xfrm>
          <a:prstGeom prst="roundRect">
            <a:avLst/>
          </a:prstGeom>
          <a:solidFill>
            <a:srgbClr val="7030A0">
              <a:alpha val="30000"/>
            </a:srgb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write a prompt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圆角矩形 21"/>
          <p:cNvSpPr/>
          <p:nvPr/>
        </p:nvSpPr>
        <p:spPr>
          <a:xfrm>
            <a:off x="203200" y="3041015"/>
            <a:ext cx="2938145" cy="51308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generates output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206375" y="3823335"/>
            <a:ext cx="2938145" cy="513080"/>
          </a:xfrm>
          <a:prstGeom prst="roundRect">
            <a:avLst/>
          </a:prstGeom>
          <a:solidFill>
            <a:srgbClr val="7030A0">
              <a:alpha val="30000"/>
            </a:srgb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review and edit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203200" y="4605655"/>
            <a:ext cx="2938145" cy="513080"/>
          </a:xfrm>
          <a:prstGeom prst="roundRect">
            <a:avLst/>
          </a:prstGeom>
          <a:solidFill>
            <a:srgbClr val="7030A0">
              <a:alpha val="30000"/>
            </a:srgb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refine the prompt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圆角矩形 24"/>
          <p:cNvSpPr/>
          <p:nvPr/>
        </p:nvSpPr>
        <p:spPr>
          <a:xfrm>
            <a:off x="203200" y="5387975"/>
            <a:ext cx="2938145" cy="513080"/>
          </a:xfrm>
          <a:prstGeom prst="roundRect">
            <a:avLst/>
          </a:prstGeom>
          <a:solidFill>
            <a:srgbClr val="7030A0">
              <a:alpha val="30000"/>
            </a:srgb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use the output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6" name="直接箭头连接符 25"/>
          <p:cNvCxnSpPr>
            <a:stCxn id="21" idx="2"/>
            <a:endCxn id="22" idx="0"/>
          </p:cNvCxnSpPr>
          <p:nvPr/>
        </p:nvCxnSpPr>
        <p:spPr>
          <a:xfrm>
            <a:off x="1672590" y="2771775"/>
            <a:ext cx="0" cy="26924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>
            <a:stCxn id="22" idx="2"/>
            <a:endCxn id="23" idx="0"/>
          </p:cNvCxnSpPr>
          <p:nvPr/>
        </p:nvCxnSpPr>
        <p:spPr>
          <a:xfrm>
            <a:off x="1672590" y="3554095"/>
            <a:ext cx="3175" cy="26924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>
            <a:stCxn id="23" idx="2"/>
            <a:endCxn id="24" idx="0"/>
          </p:cNvCxnSpPr>
          <p:nvPr/>
        </p:nvCxnSpPr>
        <p:spPr>
          <a:xfrm flipH="1">
            <a:off x="1672590" y="4336415"/>
            <a:ext cx="3175" cy="26924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>
            <a:stCxn id="24" idx="2"/>
            <a:endCxn id="25" idx="0"/>
          </p:cNvCxnSpPr>
          <p:nvPr/>
        </p:nvCxnSpPr>
        <p:spPr>
          <a:xfrm>
            <a:off x="1672590" y="5118735"/>
            <a:ext cx="0" cy="26924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3" name="肘形连接符 32"/>
          <p:cNvCxnSpPr>
            <a:stCxn id="24" idx="3"/>
            <a:endCxn id="22" idx="3"/>
          </p:cNvCxnSpPr>
          <p:nvPr/>
        </p:nvCxnSpPr>
        <p:spPr>
          <a:xfrm flipV="1">
            <a:off x="3141345" y="3297555"/>
            <a:ext cx="3175" cy="1564640"/>
          </a:xfrm>
          <a:prstGeom prst="bentConnector3">
            <a:avLst>
              <a:gd name="adj1" fmla="val 7500000"/>
            </a:avLst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 rot="16200000">
            <a:off x="2061210" y="3981450"/>
            <a:ext cx="29381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repeat util good enough</a:t>
            </a:r>
            <a:endParaRPr lang="en-US" altLang="zh-CN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0" y="1421130"/>
            <a:ext cx="346392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drive every step.</a:t>
            </a:r>
            <a:endParaRPr lang="en-US" altLang="zh-CN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decide what happens next.</a:t>
            </a:r>
            <a:endParaRPr lang="en-US" altLang="zh-CN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圆角矩形 35"/>
          <p:cNvSpPr/>
          <p:nvPr/>
        </p:nvSpPr>
        <p:spPr>
          <a:xfrm>
            <a:off x="8447405" y="2026920"/>
            <a:ext cx="3145790" cy="513080"/>
          </a:xfrm>
          <a:prstGeom prst="roundRect">
            <a:avLst/>
          </a:prstGeom>
          <a:solidFill>
            <a:srgbClr val="7030A0">
              <a:alpha val="30000"/>
            </a:srgb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set a goal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圆角矩形 36"/>
          <p:cNvSpPr/>
          <p:nvPr/>
        </p:nvSpPr>
        <p:spPr>
          <a:xfrm>
            <a:off x="8444230" y="2720975"/>
            <a:ext cx="3145790" cy="51308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 plans steps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圆角矩形 37"/>
          <p:cNvSpPr/>
          <p:nvPr/>
        </p:nvSpPr>
        <p:spPr>
          <a:xfrm>
            <a:off x="8444230" y="3368675"/>
            <a:ext cx="3145790" cy="51308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 acts with tools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圆角矩形 38"/>
          <p:cNvSpPr/>
          <p:nvPr/>
        </p:nvSpPr>
        <p:spPr>
          <a:xfrm>
            <a:off x="8447405" y="4044315"/>
            <a:ext cx="3145790" cy="513080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 evaluates results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圆角矩形 39"/>
          <p:cNvSpPr/>
          <p:nvPr/>
        </p:nvSpPr>
        <p:spPr>
          <a:xfrm>
            <a:off x="8450580" y="4765675"/>
            <a:ext cx="3145790" cy="749935"/>
          </a:xfrm>
          <a:prstGeom prst="roundRect">
            <a:avLst/>
          </a:prstGeom>
          <a:solidFill>
            <a:schemeClr val="accent5">
              <a:lumMod val="60000"/>
              <a:lumOff val="40000"/>
              <a:alpha val="30000"/>
            </a:scheme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 delivers 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finished result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1" name="直接箭头连接符 40"/>
          <p:cNvCxnSpPr>
            <a:stCxn id="36" idx="2"/>
            <a:endCxn id="37" idx="0"/>
          </p:cNvCxnSpPr>
          <p:nvPr/>
        </p:nvCxnSpPr>
        <p:spPr>
          <a:xfrm flipH="1">
            <a:off x="10017125" y="2540000"/>
            <a:ext cx="3175" cy="180975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2" name="直接箭头连接符 41"/>
          <p:cNvCxnSpPr>
            <a:stCxn id="37" idx="2"/>
          </p:cNvCxnSpPr>
          <p:nvPr/>
        </p:nvCxnSpPr>
        <p:spPr>
          <a:xfrm>
            <a:off x="10017125" y="3234055"/>
            <a:ext cx="0" cy="17526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3" name="直接箭头连接符 42"/>
          <p:cNvCxnSpPr>
            <a:stCxn id="38" idx="2"/>
            <a:endCxn id="39" idx="0"/>
          </p:cNvCxnSpPr>
          <p:nvPr/>
        </p:nvCxnSpPr>
        <p:spPr>
          <a:xfrm>
            <a:off x="10017125" y="3881755"/>
            <a:ext cx="3175" cy="16256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4" name="直接箭头连接符 43"/>
          <p:cNvCxnSpPr>
            <a:stCxn id="39" idx="2"/>
            <a:endCxn id="40" idx="0"/>
          </p:cNvCxnSpPr>
          <p:nvPr/>
        </p:nvCxnSpPr>
        <p:spPr>
          <a:xfrm>
            <a:off x="10020300" y="4557395"/>
            <a:ext cx="3175" cy="20828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5" name="肘形连接符 44"/>
          <p:cNvCxnSpPr>
            <a:stCxn id="39" idx="3"/>
            <a:endCxn id="37" idx="3"/>
          </p:cNvCxnSpPr>
          <p:nvPr/>
        </p:nvCxnSpPr>
        <p:spPr>
          <a:xfrm flipH="1" flipV="1">
            <a:off x="11590020" y="2977515"/>
            <a:ext cx="3175" cy="1323340"/>
          </a:xfrm>
          <a:prstGeom prst="bentConnector3">
            <a:avLst>
              <a:gd name="adj1" fmla="val -7500000"/>
            </a:avLst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6" name="文本框 45"/>
          <p:cNvSpPr txBox="1"/>
          <p:nvPr/>
        </p:nvSpPr>
        <p:spPr>
          <a:xfrm rot="16200000">
            <a:off x="10523855" y="3461385"/>
            <a:ext cx="29381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2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self-corrects until done</a:t>
            </a:r>
            <a:endParaRPr lang="en-US" altLang="zh-CN" sz="2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47" name="圆角矩形 46"/>
          <p:cNvSpPr/>
          <p:nvPr/>
        </p:nvSpPr>
        <p:spPr>
          <a:xfrm>
            <a:off x="8444230" y="5684520"/>
            <a:ext cx="3145790" cy="513080"/>
          </a:xfrm>
          <a:prstGeom prst="roundRect">
            <a:avLst/>
          </a:prstGeom>
          <a:solidFill>
            <a:srgbClr val="7030A0">
              <a:alpha val="30000"/>
            </a:srgbClr>
          </a:solidFill>
          <a:ln w="25400" cap="flat" cmpd="sng">
            <a:solidFill>
              <a:schemeClr val="tx1"/>
            </a:solidFill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review the outcome</a:t>
            </a:r>
            <a:endParaRPr lang="en-US" altLang="zh-CN" sz="20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8" name="直接箭头连接符 47"/>
          <p:cNvCxnSpPr>
            <a:stCxn id="40" idx="2"/>
            <a:endCxn id="47" idx="0"/>
          </p:cNvCxnSpPr>
          <p:nvPr/>
        </p:nvCxnSpPr>
        <p:spPr>
          <a:xfrm flipH="1">
            <a:off x="10017125" y="5515610"/>
            <a:ext cx="6350" cy="168910"/>
          </a:xfrm>
          <a:prstGeom prst="straightConnector1">
            <a:avLst/>
          </a:prstGeom>
          <a:ln w="34925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9" name="文本框 48"/>
          <p:cNvSpPr txBox="1"/>
          <p:nvPr/>
        </p:nvSpPr>
        <p:spPr>
          <a:xfrm>
            <a:off x="8779510" y="817245"/>
            <a:ext cx="2600960" cy="521970"/>
          </a:xfrm>
          <a:prstGeom prst="rect">
            <a:avLst/>
          </a:prstGeom>
          <a:solidFill>
            <a:schemeClr val="accent2">
              <a:lumMod val="20000"/>
              <a:lumOff val="80000"/>
              <a:alpha val="30000"/>
            </a:schemeClr>
          </a:solidFill>
          <a:effectLst>
            <a:softEdge rad="31750"/>
          </a:effectLst>
        </p:spPr>
        <p:txBody>
          <a:bodyPr wrap="square" rtlCol="0" anchor="t">
            <a:spAutoFit/>
          </a:bodyPr>
          <a:p>
            <a:pPr algn="ctr"/>
            <a:r>
              <a:rPr lang="en-US" altLang="zh-CN" sz="2800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Agentic AI</a:t>
            </a:r>
            <a:endParaRPr lang="en-US" altLang="zh-CN" sz="2800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279130" y="1360805"/>
            <a:ext cx="374015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 set a goal. </a:t>
            </a:r>
            <a:endParaRPr lang="en-US" altLang="zh-CN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agents drive the work.</a:t>
            </a:r>
            <a:endParaRPr lang="en-US" altLang="zh-CN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1" name="组合 60"/>
          <p:cNvGrpSpPr/>
          <p:nvPr/>
        </p:nvGrpSpPr>
        <p:grpSpPr>
          <a:xfrm>
            <a:off x="6701155" y="273050"/>
            <a:ext cx="2378710" cy="368282"/>
            <a:chOff x="3210" y="10223"/>
            <a:chExt cx="3746" cy="584"/>
          </a:xfrm>
        </p:grpSpPr>
        <p:sp>
          <p:nvSpPr>
            <p:cNvPr id="55" name="圆角矩形 54"/>
            <p:cNvSpPr/>
            <p:nvPr/>
          </p:nvSpPr>
          <p:spPr>
            <a:xfrm>
              <a:off x="3210" y="10302"/>
              <a:ext cx="440" cy="415"/>
            </a:xfrm>
            <a:prstGeom prst="roundRect">
              <a:avLst/>
            </a:prstGeom>
            <a:solidFill>
              <a:srgbClr val="7030A0">
                <a:alpha val="30000"/>
              </a:srgbClr>
            </a:solidFill>
            <a:ln w="25400" cap="flat" cmpd="sng">
              <a:solidFill>
                <a:schemeClr val="tx1"/>
              </a:solidFill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文本框 55"/>
            <p:cNvSpPr txBox="1"/>
            <p:nvPr/>
          </p:nvSpPr>
          <p:spPr>
            <a:xfrm>
              <a:off x="3777" y="10223"/>
              <a:ext cx="3179" cy="584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en-US" altLang="zh-CN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Human Action</a:t>
              </a:r>
              <a:endParaRPr lang="en-US" altLang="zh-CN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0" name="组合 59"/>
          <p:cNvGrpSpPr/>
          <p:nvPr/>
        </p:nvGrpSpPr>
        <p:grpSpPr>
          <a:xfrm>
            <a:off x="8779510" y="268605"/>
            <a:ext cx="2378075" cy="368300"/>
            <a:chOff x="339" y="10257"/>
            <a:chExt cx="3745" cy="580"/>
          </a:xfrm>
        </p:grpSpPr>
        <p:sp>
          <p:nvSpPr>
            <p:cNvPr id="57" name="圆角矩形 56"/>
            <p:cNvSpPr/>
            <p:nvPr/>
          </p:nvSpPr>
          <p:spPr>
            <a:xfrm>
              <a:off x="339" y="10336"/>
              <a:ext cx="440" cy="415"/>
            </a:xfrm>
            <a:prstGeom prst="roundRect">
              <a:avLst/>
            </a:prstGeom>
            <a:solidFill>
              <a:schemeClr val="accent5">
                <a:lumMod val="60000"/>
                <a:lumOff val="40000"/>
                <a:alpha val="30000"/>
              </a:schemeClr>
            </a:solidFill>
            <a:ln w="25400" cap="flat" cmpd="sng">
              <a:solidFill>
                <a:schemeClr val="tx1"/>
              </a:solidFill>
              <a:prstDash val="solid"/>
              <a:miter lim="800000"/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en-US" altLang="zh-CN"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8" name="文本框 57"/>
            <p:cNvSpPr txBox="1"/>
            <p:nvPr/>
          </p:nvSpPr>
          <p:spPr>
            <a:xfrm>
              <a:off x="906" y="10257"/>
              <a:ext cx="3179" cy="580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p>
              <a:pPr algn="l"/>
              <a:r>
                <a:rPr lang="en-US" altLang="zh-CN">
                  <a:solidFill>
                    <a:schemeClr val="accent5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AI Action</a:t>
              </a:r>
              <a:endParaRPr lang="en-US" altLang="zh-CN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2" name="直接箭头连接符 61"/>
          <p:cNvCxnSpPr>
            <a:stCxn id="31" idx="3"/>
            <a:endCxn id="49" idx="1"/>
          </p:cNvCxnSpPr>
          <p:nvPr/>
        </p:nvCxnSpPr>
        <p:spPr>
          <a:xfrm flipV="1">
            <a:off x="3140075" y="1078230"/>
            <a:ext cx="5639435" cy="10160"/>
          </a:xfrm>
          <a:prstGeom prst="straightConnector1">
            <a:avLst/>
          </a:prstGeom>
          <a:ln w="28575" cmpd="sng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63" name="图片 62" descr="futureinternet-17-00404-g0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420" y="3273425"/>
            <a:ext cx="4207510" cy="2868295"/>
          </a:xfrm>
          <a:prstGeom prst="rect">
            <a:avLst/>
          </a:prstGeom>
        </p:spPr>
      </p:pic>
      <p:sp>
        <p:nvSpPr>
          <p:cNvPr id="64" name="文本框 63"/>
          <p:cNvSpPr txBox="1"/>
          <p:nvPr/>
        </p:nvSpPr>
        <p:spPr>
          <a:xfrm>
            <a:off x="136525" y="6265545"/>
            <a:ext cx="12056110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Agentic AI vs. Generative AI: What’s the Difference, and Why Does It Matter?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[2] The Rise of Agentic AI: A Review of Definitions, Frameworks, Architectures, Applications, Evaluation Metrics, and Challenges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1"/>
          <p:cNvSpPr txBox="1"/>
          <p:nvPr/>
        </p:nvSpPr>
        <p:spPr>
          <a:xfrm>
            <a:off x="215265" y="161925"/>
            <a:ext cx="10582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Monster in The Agentic AI Era: Large Context</a:t>
            </a:r>
            <a:endParaRPr lang="en-US" altLang="zh-CN" sz="3200" u="sng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805180" y="1026160"/>
            <a:ext cx="10582275" cy="2721610"/>
            <a:chOff x="857" y="1514"/>
            <a:chExt cx="17542" cy="4512"/>
          </a:xfrm>
        </p:grpSpPr>
        <p:pic>
          <p:nvPicPr>
            <p:cNvPr id="9" name="图形 3"/>
            <p:cNvPicPr>
              <a:picLocks noChangeAspect="1"/>
            </p:cNvPicPr>
            <p:nvPr/>
          </p:nvPicPr>
          <p:blipFill>
            <a:blip r:embed="rId1">
              <a:extLst>
                <a:ext uri="{96DAC541-7B7A-43D3-8B79-37D633B846F1}">
                  <asvg:svgBlip xmlns:asvg="http://schemas.microsoft.com/office/drawing/2016/SVG/main" r:embed="rId2"/>
                </a:ext>
              </a:extLst>
            </a:blip>
            <a:stretch>
              <a:fillRect/>
            </a:stretch>
          </p:blipFill>
          <p:spPr>
            <a:xfrm>
              <a:off x="857" y="1514"/>
              <a:ext cx="12111" cy="4256"/>
            </a:xfrm>
            <a:prstGeom prst="rect">
              <a:avLst/>
            </a:prstGeom>
          </p:spPr>
        </p:pic>
        <p:pic>
          <p:nvPicPr>
            <p:cNvPr id="10" name="图形 57"/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101" y="1998"/>
              <a:ext cx="4298" cy="3911"/>
            </a:xfrm>
            <a:prstGeom prst="rect">
              <a:avLst/>
            </a:prstGeom>
          </p:spPr>
        </p:pic>
        <p:cxnSp>
          <p:nvCxnSpPr>
            <p:cNvPr id="11" name="Straight Connector 7"/>
            <p:cNvCxnSpPr/>
            <p:nvPr/>
          </p:nvCxnSpPr>
          <p:spPr>
            <a:xfrm>
              <a:off x="13507" y="1824"/>
              <a:ext cx="0" cy="4203"/>
            </a:xfrm>
            <a:prstGeom prst="line">
              <a:avLst/>
            </a:prstGeom>
            <a:ln w="57150">
              <a:solidFill>
                <a:schemeClr val="bg2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文本框 1"/>
          <p:cNvSpPr txBox="1"/>
          <p:nvPr/>
        </p:nvSpPr>
        <p:spPr>
          <a:xfrm>
            <a:off x="932180" y="3752215"/>
            <a:ext cx="10582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Long-Horizon, Multi-Turn Agentic Loops → </a:t>
            </a:r>
            <a:r>
              <a:rPr lang="en-US" altLang="zh-CN" sz="28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Large Context</a:t>
            </a:r>
            <a:endParaRPr lang="en-US" altLang="zh-CN" sz="2800" dirty="0">
              <a:solidFill>
                <a:srgbClr val="C00000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4" name="文本框 1"/>
          <p:cNvSpPr txBox="1"/>
          <p:nvPr/>
        </p:nvSpPr>
        <p:spPr>
          <a:xfrm>
            <a:off x="931545" y="4681855"/>
            <a:ext cx="1058291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800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Small Deltas, Large Prefixes → </a:t>
            </a:r>
            <a:r>
              <a:rPr lang="en-US" altLang="zh-CN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KV-Cache Reuse Opportunity</a:t>
            </a:r>
            <a:endParaRPr lang="en-US" altLang="zh-CN" sz="2800" dirty="0">
              <a:solidFill>
                <a:schemeClr val="accent6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3190" y="6489700"/>
            <a:ext cx="609600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https://vllm.ai/blog/mooncake-store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文本框 1"/>
          <p:cNvSpPr txBox="1"/>
          <p:nvPr/>
        </p:nvSpPr>
        <p:spPr>
          <a:xfrm>
            <a:off x="791210" y="4278630"/>
            <a:ext cx="105829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ctr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94.2% Cache Hit Rate</a:t>
            </a:r>
            <a:r>
              <a:rPr lang="en-US" altLang="zh-CN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[1]     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131:1 input-to-output ratio</a:t>
            </a:r>
            <a:r>
              <a:rPr lang="en-US" altLang="zh-CN" sz="2000" baseline="30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[1] </a:t>
            </a:r>
            <a:r>
              <a:rPr lang="en-US" altLang="zh-CN" sz="20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0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0" y="5524500"/>
            <a:ext cx="1208278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/>
            <a:r>
              <a:rPr lang="en-US" altLang="zh-CN" sz="3600" b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Mooncake</a:t>
            </a:r>
            <a:r>
              <a:rPr lang="en-US" altLang="zh-CN" sz="360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:Trading More Storage for Less Computation</a:t>
            </a:r>
            <a:endParaRPr lang="en-US" altLang="zh-CN" sz="36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下箭头 18"/>
          <p:cNvSpPr/>
          <p:nvPr/>
        </p:nvSpPr>
        <p:spPr>
          <a:xfrm>
            <a:off x="5836920" y="5278755"/>
            <a:ext cx="344805" cy="332105"/>
          </a:xfrm>
          <a:prstGeom prst="downArrow">
            <a:avLst/>
          </a:prstGeom>
          <a:solidFill>
            <a:srgbClr val="7030A0"/>
          </a:solidFill>
          <a:ln w="12700" cap="flat" cmpd="sng">
            <a:noFill/>
            <a:prstDash val="solid"/>
            <a:miter lim="800000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/>
      <p:sp>
        <p:nvSpPr>
          <p:cNvPr id="2" name="灯片编号占位符 1"/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p>
            <a:fld id="{74D84285-FC39-4B85-8AC0-9CEEFF7AD4F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框 1"/>
          <p:cNvSpPr txBox="1"/>
          <p:nvPr/>
        </p:nvSpPr>
        <p:spPr>
          <a:xfrm>
            <a:off x="215265" y="161925"/>
            <a:ext cx="105829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The Opportunity: Open-Sourced </a:t>
            </a:r>
            <a:r>
              <a:rPr lang="en-US" altLang="zh-CN" sz="3200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Mooncake</a:t>
            </a:r>
            <a:endParaRPr lang="en-US" altLang="zh-CN" sz="3200" u="sng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6367" y="986536"/>
            <a:ext cx="6584097" cy="2929817"/>
          </a:xfrm>
          <a:prstGeom prst="rect">
            <a:avLst/>
          </a:prstGeom>
        </p:spPr>
      </p:pic>
      <p:grpSp>
        <p:nvGrpSpPr>
          <p:cNvPr id="5" name="组合 367"/>
          <p:cNvGrpSpPr/>
          <p:nvPr/>
        </p:nvGrpSpPr>
        <p:grpSpPr>
          <a:xfrm>
            <a:off x="7052556" y="1193591"/>
            <a:ext cx="4468503" cy="2527382"/>
            <a:chOff x="7534657" y="4174276"/>
            <a:chExt cx="4596494" cy="2284843"/>
          </a:xfrm>
        </p:grpSpPr>
        <p:pic>
          <p:nvPicPr>
            <p:cNvPr id="6" name="Picture 5" descr="这只蚂蚁头变大了！蚂蚁金服改名并更换新LOGO - 设计之家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50216" y="5133110"/>
              <a:ext cx="1371240" cy="6856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 descr="火山引擎-合作伙伴-北京智尚力合品牌设计策划VI LOGO 标志海报企业形象包装设计网站建设小程序开发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34657" y="5119661"/>
              <a:ext cx="1545850" cy="7729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Picture 4" descr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671559" y="4582022"/>
              <a:ext cx="744763" cy="744763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grpSp>
          <p:nvGrpSpPr>
            <p:cNvPr id="12" name="图片 1072"/>
            <p:cNvGrpSpPr/>
            <p:nvPr/>
          </p:nvGrpSpPr>
          <p:grpSpPr>
            <a:xfrm>
              <a:off x="7633492" y="4187164"/>
              <a:ext cx="1668558" cy="330790"/>
              <a:chOff x="0" y="0"/>
              <a:chExt cx="1753472" cy="385090"/>
            </a:xfrm>
          </p:grpSpPr>
          <p:sp>
            <p:nvSpPr>
              <p:cNvPr id="20" name="矩形"/>
              <p:cNvSpPr/>
              <p:nvPr/>
            </p:nvSpPr>
            <p:spPr>
              <a:xfrm>
                <a:off x="0" y="0"/>
                <a:ext cx="1753472" cy="385090"/>
              </a:xfrm>
              <a:prstGeom prst="rect">
                <a:avLst/>
              </a:prstGeom>
              <a:solidFill>
                <a:srgbClr val="0D0D0D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/>
            </p:txBody>
          </p:sp>
          <p:pic>
            <p:nvPicPr>
              <p:cNvPr id="21" name="image26.png" descr="image26.png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1"/>
                <a:ext cx="1753472" cy="385089"/>
              </a:xfrm>
              <a:prstGeom prst="rect">
                <a:avLst/>
              </a:prstGeom>
              <a:ln w="12700" cap="flat">
                <a:noFill/>
                <a:miter lim="400000"/>
                <a:headEnd/>
                <a:tailEnd/>
              </a:ln>
              <a:effectLst/>
            </p:spPr>
          </p:pic>
        </p:grpSp>
        <p:pic>
          <p:nvPicPr>
            <p:cNvPr id="22" name="图片 1073" descr="图片 1073"/>
            <p:cNvPicPr>
              <a:picLocks noChangeAspect="1"/>
            </p:cNvPicPr>
            <p:nvPr/>
          </p:nvPicPr>
          <p:blipFill>
            <a:blip r:embed="rId6"/>
            <a:srcRect l="9863" t="33370" r="10559" b="32343"/>
            <a:stretch>
              <a:fillRect/>
            </a:stretch>
          </p:blipFill>
          <p:spPr>
            <a:xfrm>
              <a:off x="10725250" y="4747905"/>
              <a:ext cx="1207525" cy="41299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3" name="图片 1075" descr="图片 1075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74047" y="5930110"/>
              <a:ext cx="1323579" cy="32790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4" name="图片 1076" descr="图片 1076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0725250" y="5251559"/>
              <a:ext cx="1323579" cy="356395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5" name="图片 1077" descr="图片 1077"/>
            <p:cNvPicPr>
              <a:picLocks noChangeAspect="1"/>
            </p:cNvPicPr>
            <p:nvPr/>
          </p:nvPicPr>
          <p:blipFill>
            <a:blip r:embed="rId9"/>
            <a:srcRect l="5140" t="32157" r="4464" b="36870"/>
            <a:stretch>
              <a:fillRect/>
            </a:stretch>
          </p:blipFill>
          <p:spPr>
            <a:xfrm>
              <a:off x="9013437" y="4715415"/>
              <a:ext cx="1484189" cy="395240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6" name="图片 1078" descr="图片 1078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482403" y="4174276"/>
              <a:ext cx="2648747" cy="35219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7" name="图片 1079" descr="图片 1079"/>
            <p:cNvPicPr>
              <a:picLocks noChangeAspect="1"/>
            </p:cNvPicPr>
            <p:nvPr/>
          </p:nvPicPr>
          <p:blipFill>
            <a:blip r:embed="rId11"/>
            <a:srcRect l="9162" t="21047" r="17090" b="28235"/>
            <a:stretch>
              <a:fillRect/>
            </a:stretch>
          </p:blipFill>
          <p:spPr>
            <a:xfrm>
              <a:off x="7671088" y="5909405"/>
              <a:ext cx="1115652" cy="369316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  <p:pic>
          <p:nvPicPr>
            <p:cNvPr id="28" name="Picture 4" descr="Picture 4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0681933" y="5645118"/>
              <a:ext cx="1449218" cy="814001"/>
            </a:xfrm>
            <a:prstGeom prst="rect">
              <a:avLst/>
            </a:prstGeom>
            <a:ln w="12700" cap="flat">
              <a:noFill/>
              <a:miter lim="400000"/>
              <a:headEnd/>
              <a:tailEnd/>
            </a:ln>
            <a:effectLst/>
          </p:spPr>
        </p:pic>
      </p:grpSp>
      <p:pic>
        <p:nvPicPr>
          <p:cNvPr id="29" name="Picture 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86598" y="4063890"/>
            <a:ext cx="8635038" cy="2144463"/>
          </a:xfrm>
          <a:prstGeom prst="rect">
            <a:avLst/>
          </a:prstGeom>
        </p:spPr>
      </p:pic>
      <p:sp>
        <p:nvSpPr>
          <p:cNvPr id="30" name="文本框 29"/>
          <p:cNvSpPr txBox="1"/>
          <p:nvPr/>
        </p:nvSpPr>
        <p:spPr>
          <a:xfrm>
            <a:off x="123190" y="6489700"/>
            <a:ext cx="119856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Mooncake: Trading More Storage for Less Computation — A KVCache-centric Architecture for  Serving LLM Chatbot (FAST’25)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1"/>
          <p:cNvSpPr txBox="1"/>
          <p:nvPr/>
        </p:nvSpPr>
        <p:spPr>
          <a:xfrm>
            <a:off x="122555" y="161925"/>
            <a:ext cx="1133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</a:t>
            </a:r>
            <a:r>
              <a:rPr lang="en-US" altLang="zh-CN" sz="3200" u="sng" dirty="0"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: KVCache-Centric LLM Serving Architecture</a:t>
            </a:r>
            <a:endParaRPr lang="en-US" altLang="zh-CN" sz="3200" u="sng" dirty="0"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79375" y="881400"/>
            <a:ext cx="9774555" cy="3897070"/>
            <a:chOff x="772" y="1745"/>
            <a:chExt cx="17405" cy="6872"/>
          </a:xfrm>
        </p:grpSpPr>
        <p:pic>
          <p:nvPicPr>
            <p:cNvPr id="26" name="Picture 25" descr="A black text on a white background&#10;&#10;AI-generated content may be incorrect.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02" y="4102"/>
              <a:ext cx="4339" cy="112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3030" y="6560"/>
              <a:ext cx="4098" cy="8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📚 Store More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39" y="2981"/>
              <a:ext cx="4262" cy="748"/>
            </a:xfrm>
            <a:prstGeom prst="rect">
              <a:avLst/>
            </a:prstGeom>
            <a:noFill/>
          </p:spPr>
          <p:txBody>
            <a:bodyPr wrap="square">
              <a:no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⚡ Transfer Fast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0884" y="6834"/>
              <a:ext cx="4986" cy="8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✅ Easy to Use</a:t>
              </a:r>
              <a:endParaRPr lang="en-US" sz="2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890" y="1745"/>
              <a:ext cx="8893" cy="1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End-to-end zero-copy</a:t>
              </a:r>
              <a:endParaRPr lang="en-US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chemeClr val="accent4">
                      <a:lumMod val="7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Mooncake Transfer Engine (TE/TENT)</a:t>
              </a:r>
              <a:endParaRPr lang="en-US" altLang="zh-CN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72" y="7285"/>
              <a:ext cx="9938" cy="1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Elastic, Shared, and Multi-layer KV Cache</a:t>
              </a:r>
              <a:endParaRPr lang="en-US" altLang="zh-CN" b="1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rgbClr val="0070C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Memory Allocator Optimized for LLM Inference</a:t>
              </a:r>
              <a:endParaRPr lang="en-US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0711" y="7596"/>
              <a:ext cx="7466" cy="7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en-US" altLang="zh-CN" b="1" dirty="0">
                  <a:solidFill>
                    <a:srgbClr val="00B050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Extensive and user-friendly APIs</a:t>
              </a:r>
              <a:endParaRPr lang="en-US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flipH="1">
              <a:off x="5120" y="3803"/>
              <a:ext cx="1887" cy="2939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6825" y="7269"/>
              <a:ext cx="3886" cy="0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 flipV="1">
              <a:off x="10646" y="3874"/>
              <a:ext cx="2097" cy="3058"/>
            </a:xfrm>
            <a:prstGeom prst="line">
              <a:avLst/>
            </a:prstGeom>
            <a:ln w="7620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6168" y="5353"/>
              <a:ext cx="5667" cy="16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High-performance distributed 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b="1" dirty="0">
                  <a:solidFill>
                    <a:schemeClr val="bg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KV cache storage</a:t>
              </a:r>
              <a:endParaRPr lang="en-US" b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1" name="组合 10"/>
          <p:cNvGrpSpPr/>
          <p:nvPr/>
        </p:nvGrpSpPr>
        <p:grpSpPr>
          <a:xfrm>
            <a:off x="7386320" y="1034415"/>
            <a:ext cx="4257675" cy="2680970"/>
            <a:chOff x="6371" y="1750"/>
            <a:chExt cx="12450" cy="7838"/>
          </a:xfrm>
        </p:grpSpPr>
        <p:pic>
          <p:nvPicPr>
            <p:cNvPr id="5" name="图片 9" descr="图示&#10;&#10;AI 生成的内容可能不正确。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1" y="1750"/>
              <a:ext cx="12450" cy="7839"/>
            </a:xfrm>
            <a:prstGeom prst="rect">
              <a:avLst/>
            </a:prstGeom>
          </p:spPr>
        </p:pic>
        <p:pic>
          <p:nvPicPr>
            <p:cNvPr id="9" name="Picture 4" descr="A black and grey text&#10;&#10;AI-generated content may be incorrect.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1" y="3144"/>
              <a:ext cx="2967" cy="851"/>
            </a:xfrm>
            <a:prstGeom prst="rect">
              <a:avLst/>
            </a:prstGeom>
          </p:spPr>
        </p:pic>
        <p:pic>
          <p:nvPicPr>
            <p:cNvPr id="15" name="Picture 5" descr="A black text with a white background&#10;&#10;AI-generated content may be incorrect.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3" y="3068"/>
              <a:ext cx="1720" cy="860"/>
            </a:xfrm>
            <a:prstGeom prst="rect">
              <a:avLst/>
            </a:prstGeom>
          </p:spPr>
        </p:pic>
        <p:pic>
          <p:nvPicPr>
            <p:cNvPr id="17" name="Picture 6" descr="A close up of a logo&#10;&#10;AI-generated content may be incorrect.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14" y="3282"/>
              <a:ext cx="1887" cy="574"/>
            </a:xfrm>
            <a:prstGeom prst="rect">
              <a:avLst/>
            </a:prstGeom>
          </p:spPr>
        </p:pic>
        <p:pic>
          <p:nvPicPr>
            <p:cNvPr id="19" name="Picture 7" descr="A white letters on a black background&#10;&#10;AI-generated content may be incorrect.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38" y="3457"/>
              <a:ext cx="1633" cy="872"/>
            </a:xfrm>
            <a:prstGeom prst="rect">
              <a:avLst/>
            </a:prstGeom>
          </p:spPr>
        </p:pic>
        <p:pic>
          <p:nvPicPr>
            <p:cNvPr id="20" name="Picture 8" descr="A black text with a white background&#10;&#10;AI-generated content may be incorrect.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2254" y="3068"/>
              <a:ext cx="2800" cy="574"/>
            </a:xfrm>
            <a:prstGeom prst="rect">
              <a:avLst/>
            </a:prstGeom>
          </p:spPr>
        </p:pic>
      </p:grpSp>
      <p:sp>
        <p:nvSpPr>
          <p:cNvPr id="22" name="文本框 21"/>
          <p:cNvSpPr txBox="1"/>
          <p:nvPr/>
        </p:nvSpPr>
        <p:spPr>
          <a:xfrm>
            <a:off x="123190" y="6489700"/>
            <a:ext cx="12068810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[1] Mooncake: Trading More Storage for Less Computation — A KVCache-centric Architecture for  Serving LLM Chatbot (FAST’25)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79375" y="4770755"/>
            <a:ext cx="11984990" cy="1733550"/>
          </a:xfrm>
          <a:prstGeom prst="rect">
            <a:avLst/>
          </a:prstGeom>
          <a:solidFill>
            <a:schemeClr val="bg2">
              <a:lumMod val="75000"/>
              <a:alpha val="30000"/>
            </a:schemeClr>
          </a:solidFill>
          <a:effectLst>
            <a:softEdge rad="63500"/>
          </a:effectLst>
        </p:spPr>
        <p:txBody>
          <a:bodyPr wrap="square" rtlCol="0" anchor="t">
            <a:noAutofit/>
          </a:bodyPr>
          <a:p>
            <a:pPr algn="ctr"/>
            <a:r>
              <a:rPr lang="en-US" altLang="zh-CN" sz="28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will be introduced today ?</a:t>
            </a:r>
            <a:endParaRPr lang="en-US" altLang="zh-CN" sz="240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Mooncake Transfer Engine NEXT (TENT)</a:t>
            </a:r>
            <a:endParaRPr lang="en-US" altLang="zh-CN" sz="24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(2)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Mooncake Store with SSD Offloading / Pooling</a:t>
            </a:r>
            <a:endParaRPr lang="en-US" altLang="zh-CN" sz="24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sz="24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en-US" altLang="zh-CN" sz="240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Mooncake x llm-d / Mooncake x vLLM</a:t>
            </a:r>
            <a:endParaRPr lang="en-US" altLang="zh-CN" sz="240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Picture 5" descr="A diagram of a computer hardware system&#10;&#10;AI-generated content may be incorrect.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0" y="1457960"/>
            <a:ext cx="6334125" cy="3275330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122555" y="161925"/>
            <a:ext cx="1133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Transfer Engine NEXT (TENT)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Transfer Fast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3190" y="6520815"/>
            <a:ext cx="119856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[1] TENT: A Declarative Slice Spraying Engine for Performant and Resilient Data Movement in Disaggregated LLM Serving (arXiv)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622925" y="935990"/>
            <a:ext cx="6485890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r"/>
            <a:r>
              <a:rPr lang="en-US" altLang="zh-CN" sz="2800" b="0" i="0">
                <a:solidFill>
                  <a:srgbClr val="C00000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Heterogeneous Storage Interconnect</a:t>
            </a:r>
            <a:endParaRPr lang="en-US" altLang="zh-CN" sz="2800" b="0" i="0">
              <a:solidFill>
                <a:srgbClr val="C00000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6360160" y="5045710"/>
            <a:ext cx="5862955" cy="101473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Static binding creates communication silos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State-blind striping wastes multi-rail bandwidth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Fragile execution demands manual intervention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4900" y="1648460"/>
            <a:ext cx="5710555" cy="219075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26035" y="935990"/>
            <a:ext cx="6334125" cy="52197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l"/>
            <a:r>
              <a:rPr lang="en-US" altLang="zh-CN" sz="2800" b="0" i="0">
                <a:solidFill>
                  <a:srgbClr val="7030A0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Original Mooncake Transfer Engine</a:t>
            </a:r>
            <a:endParaRPr lang="en-US" altLang="zh-CN" sz="2800" b="0" i="0">
              <a:solidFill>
                <a:srgbClr val="7030A0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8900" y="5045710"/>
            <a:ext cx="6096000" cy="1630045"/>
          </a:xfrm>
          <a:prstGeom prst="rect">
            <a:avLst/>
          </a:prstGeom>
        </p:spPr>
        <p:txBody>
          <a:bodyPr wrap="square">
            <a:spAutoFit/>
          </a:bodyPr>
          <a:p>
            <a:pPr marL="0" lvl="1" indent="-28575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Topology-aware path selection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-28575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Multi-NIC pooling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1" indent="-28575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Supports multiple protocols and provides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marL="0" lvl="1" indent="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None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   unified interfaces.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7"/>
          <p:cNvCxnSpPr/>
          <p:nvPr/>
        </p:nvCxnSpPr>
        <p:spPr>
          <a:xfrm>
            <a:off x="5994632" y="1071290"/>
            <a:ext cx="0" cy="3126740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右箭头 8"/>
          <p:cNvSpPr/>
          <p:nvPr/>
        </p:nvSpPr>
        <p:spPr>
          <a:xfrm>
            <a:off x="4463415" y="5397500"/>
            <a:ext cx="1778000" cy="281940"/>
          </a:xfrm>
          <a:prstGeom prst="rightArrow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074160" y="5045710"/>
            <a:ext cx="2556510" cy="398780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2000" b="0" i="0">
                <a:solidFill>
                  <a:srgbClr val="C00000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Heterogeneous </a:t>
            </a:r>
            <a:endParaRPr lang="en-US" altLang="zh-CN" sz="2000" b="0" i="0">
              <a:solidFill>
                <a:srgbClr val="C00000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622925" y="3757930"/>
            <a:ext cx="6486525" cy="761762"/>
            <a:chOff x="2225" y="6652"/>
            <a:chExt cx="16351" cy="1921"/>
          </a:xfrm>
        </p:grpSpPr>
        <p:sp>
          <p:nvSpPr>
            <p:cNvPr id="13" name="Rectangle 9"/>
            <p:cNvSpPr/>
            <p:nvPr/>
          </p:nvSpPr>
          <p:spPr>
            <a:xfrm>
              <a:off x="16670" y="6814"/>
              <a:ext cx="1805" cy="1648"/>
            </a:xfrm>
            <a:prstGeom prst="rect">
              <a:avLst/>
            </a:prstGeom>
            <a:solidFill>
              <a:srgbClr val="C1E5F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TextBox 10"/>
            <p:cNvSpPr txBox="1"/>
            <p:nvPr/>
          </p:nvSpPr>
          <p:spPr>
            <a:xfrm>
              <a:off x="16624" y="7038"/>
              <a:ext cx="1952" cy="1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Barex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Transport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5" name="Pictur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25" y="6652"/>
              <a:ext cx="12561" cy="1921"/>
            </a:xfrm>
            <a:prstGeom prst="rect">
              <a:avLst/>
            </a:prstGeom>
          </p:spPr>
        </p:pic>
        <p:sp>
          <p:nvSpPr>
            <p:cNvPr id="16" name="Rectangle 13"/>
            <p:cNvSpPr/>
            <p:nvPr/>
          </p:nvSpPr>
          <p:spPr>
            <a:xfrm>
              <a:off x="14808" y="6829"/>
              <a:ext cx="1805" cy="1648"/>
            </a:xfrm>
            <a:prstGeom prst="rect">
              <a:avLst/>
            </a:prstGeom>
            <a:solidFill>
              <a:srgbClr val="C1E5F5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TextBox 14"/>
            <p:cNvSpPr txBox="1"/>
            <p:nvPr/>
          </p:nvSpPr>
          <p:spPr>
            <a:xfrm>
              <a:off x="14752" y="7038"/>
              <a:ext cx="1952" cy="10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1000" dirty="0">
                  <a:latin typeface="Arial" panose="020B0604020202020204" pitchFamily="34" charset="0"/>
                  <a:cs typeface="Arial" panose="020B0604020202020204" pitchFamily="34" charset="0"/>
                </a:rPr>
                <a:t>HIP</a:t>
              </a:r>
              <a:endParaRPr lang="en-US" altLang="zh-CN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sz="1000" dirty="0">
                  <a:latin typeface="Arial" panose="020B0604020202020204" pitchFamily="34" charset="0"/>
                  <a:cs typeface="Arial" panose="020B0604020202020204" pitchFamily="34" charset="0"/>
                </a:rPr>
                <a:t>Transport</a:t>
              </a:r>
              <a:endParaRPr lang="en-US" sz="1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4" name="图片 33" descr="segment-metadata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85460" y="2047875"/>
            <a:ext cx="5473065" cy="3132455"/>
          </a:xfrm>
          <a:prstGeom prst="rect">
            <a:avLst/>
          </a:prstGeom>
        </p:spPr>
      </p:pic>
      <p:pic>
        <p:nvPicPr>
          <p:cNvPr id="2" name="图片 1" descr="tent-arch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1195705"/>
            <a:ext cx="5150485" cy="5140960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122555" y="161925"/>
            <a:ext cx="1133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Transfer Engine NEXT (TENT)</a:t>
            </a: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3190" y="6520815"/>
            <a:ext cx="119856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[1] TENT: A Declarative Slice Spraying Engine for Performant and Resilient Data Movement in Disaggregated LLM Serving (arXiv)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4646930" y="998220"/>
            <a:ext cx="7461885" cy="101473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Static Binding to Dynamic Orchestration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State-Blind Striping to Telemetry-Driven Slice Spraying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spcBef>
                <a:spcPct val="0"/>
              </a:spcBef>
              <a:spcAft>
                <a:spcPct val="0"/>
              </a:spcAft>
              <a:buFont typeface="Wingdings" panose="05000000000000000000" charset="0"/>
              <a:buChar char=""/>
            </a:pPr>
            <a:r>
              <a:rPr lang="en-US" altLang="zh-CN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Brittle Execution to Resilient Self-Healing</a:t>
            </a:r>
            <a:endParaRPr lang="en-US" altLang="zh-CN" sz="20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805" y="5180330"/>
            <a:ext cx="3391535" cy="1350645"/>
          </a:xfrm>
          <a:prstGeom prst="rect">
            <a:avLst/>
          </a:prstGeom>
        </p:spPr>
      </p:pic>
      <p:pic>
        <p:nvPicPr>
          <p:cNvPr id="32" name="图片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2340" y="5215255"/>
            <a:ext cx="3391535" cy="1315720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122555" y="613410"/>
            <a:ext cx="916495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Communication Library → Proactive Orchestrator</a:t>
            </a:r>
            <a:endParaRPr lang="en-US" altLang="zh-CN" sz="24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mooncake-store-preview.p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2555" y="1217295"/>
            <a:ext cx="8565515" cy="4095115"/>
          </a:xfrm>
          <a:prstGeom prst="rect">
            <a:avLst/>
          </a:prstGeom>
        </p:spPr>
      </p:pic>
      <p:sp>
        <p:nvSpPr>
          <p:cNvPr id="7" name="文本框 1"/>
          <p:cNvSpPr txBox="1"/>
          <p:nvPr/>
        </p:nvSpPr>
        <p:spPr>
          <a:xfrm>
            <a:off x="122555" y="161925"/>
            <a:ext cx="1133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Store </a:t>
            </a: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Store More, Cost-Efficiently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40690" y="833120"/>
            <a:ext cx="11020425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2400" b="0" i="0">
                <a:solidFill>
                  <a:srgbClr val="7030A0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Mooncake Store is a high-performance distributed KV cache storage engine</a:t>
            </a:r>
            <a:endParaRPr lang="en-US" altLang="zh-CN" sz="2400" b="0" i="0">
              <a:solidFill>
                <a:srgbClr val="7030A0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7265035" y="2325370"/>
            <a:ext cx="4711065" cy="101473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 algn="l">
              <a:buFont typeface="Wingdings" panose="05000000000000000000" charset="0"/>
              <a:buChar char=""/>
            </a:pPr>
            <a:r>
              <a:rPr lang="en-US" altLang="zh-CN" sz="2000" b="0" i="0">
                <a:solidFill>
                  <a:srgbClr val="222832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 Object-level storage operations</a:t>
            </a:r>
            <a:endParaRPr lang="en-US" altLang="zh-CN" sz="2000" b="0" i="0">
              <a:solidFill>
                <a:srgbClr val="222832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charset="0"/>
              <a:buChar char=""/>
            </a:pPr>
            <a:r>
              <a:rPr lang="en-US" altLang="zh-CN" sz="2000" b="0" i="0">
                <a:solidFill>
                  <a:srgbClr val="222832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 Multi-replica support</a:t>
            </a:r>
            <a:endParaRPr lang="en-US" altLang="zh-CN" sz="2000" b="0" i="0">
              <a:solidFill>
                <a:srgbClr val="222832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  <a:p>
            <a:pPr marL="285750" indent="-285750" algn="l">
              <a:buFont typeface="Wingdings" panose="05000000000000000000" charset="0"/>
              <a:buChar char=""/>
            </a:pPr>
            <a:r>
              <a:rPr lang="en-US" altLang="zh-CN" sz="2000" b="0" i="0">
                <a:solidFill>
                  <a:srgbClr val="222832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 Multi-layer storage support</a:t>
            </a:r>
            <a:endParaRPr lang="en-US" altLang="zh-CN" sz="2000" b="0" i="0">
              <a:solidFill>
                <a:srgbClr val="222832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621030" y="5563870"/>
            <a:ext cx="11116945" cy="70675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2000" b="0" i="0">
                <a:solidFill>
                  <a:srgbClr val="C00000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DDR prices remain elevated</a:t>
            </a:r>
            <a:r>
              <a:rPr lang="en-US" altLang="zh-CN" sz="2000" b="0" i="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; </a:t>
            </a:r>
            <a:r>
              <a:rPr lang="en-US" altLang="zh-CN" sz="2000" b="0" i="0">
                <a:solidFill>
                  <a:schemeClr val="tx1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massive Agentic AI contexts drive escalating cache demands</a:t>
            </a:r>
            <a:r>
              <a:rPr lang="en-US" altLang="zh-CN" sz="2000" b="0" i="0"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; </a:t>
            </a:r>
            <a:endParaRPr lang="en-US" altLang="zh-CN" sz="2000" b="0" i="0"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  <a:p>
            <a:pPr marL="0" indent="0" algn="ctr"/>
            <a:r>
              <a:rPr lang="en-US" altLang="zh-CN" sz="2000" b="1" i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SSD offloading</a:t>
            </a:r>
            <a:r>
              <a:rPr lang="en-US" altLang="zh-CN" sz="2000" b="0" i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 emerges as a cost-efficient solution !</a:t>
            </a:r>
            <a:endParaRPr lang="en-US" altLang="zh-CN" sz="2000" b="0" i="0"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23190" y="6520815"/>
            <a:ext cx="119856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[1] 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https://kvcache-ai.github.io/Mooncake/design/mooncake-store.html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文本框 1"/>
          <p:cNvSpPr txBox="1"/>
          <p:nvPr/>
        </p:nvSpPr>
        <p:spPr>
          <a:xfrm>
            <a:off x="122555" y="161925"/>
            <a:ext cx="113379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l" fontAlgn="auto">
              <a:lnSpc>
                <a:spcPct val="100000"/>
              </a:lnSpc>
              <a:tabLst>
                <a:tab pos="1257300" algn="l"/>
              </a:tabLst>
            </a:pPr>
            <a:r>
              <a:rPr lang="en-US" altLang="zh-CN" sz="3200" u="sng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Mooncake Store: SSD offloading </a:t>
            </a:r>
            <a:r>
              <a:rPr lang="en-US" altLang="zh-CN" sz="3200" u="sng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 </a:t>
            </a: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Store More, Cost-Efficiently</a:t>
            </a:r>
            <a:endParaRPr lang="en-US" altLang="zh-CN" sz="24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23190" y="6475095"/>
            <a:ext cx="11985625" cy="3371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[1] </a:t>
            </a:r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https://kvcache-ai.github.io/Mooncake/design/ssd-offload.html             [2] https://github.com/kvcache-ai/Mooncake/pull/2084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Straight Connector 7"/>
          <p:cNvCxnSpPr/>
          <p:nvPr/>
        </p:nvCxnSpPr>
        <p:spPr>
          <a:xfrm>
            <a:off x="5385032" y="1385615"/>
            <a:ext cx="0" cy="4827905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/>
          <p:cNvSpPr txBox="1"/>
          <p:nvPr/>
        </p:nvSpPr>
        <p:spPr>
          <a:xfrm>
            <a:off x="123190" y="826135"/>
            <a:ext cx="556133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2400" b="0" i="0">
                <a:solidFill>
                  <a:schemeClr val="tx1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File System + io_uring (</a:t>
            </a:r>
            <a:r>
              <a:rPr lang="en-US" altLang="zh-CN" sz="2400" b="0" i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supported</a:t>
            </a:r>
            <a:r>
              <a:rPr lang="en-US" altLang="zh-CN" sz="2400" b="0" i="0">
                <a:solidFill>
                  <a:schemeClr val="tx1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)</a:t>
            </a:r>
            <a:endParaRPr lang="en-US" altLang="zh-CN" sz="2400" b="0" i="0">
              <a:solidFill>
                <a:schemeClr val="tx1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948680" y="826135"/>
            <a:ext cx="537083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2400" b="0" i="0">
                <a:solidFill>
                  <a:schemeClr val="tx1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SPDK + NVMe-oF SSD Pooling (</a:t>
            </a:r>
            <a:r>
              <a:rPr lang="en-US" altLang="zh-CN" sz="2400" b="0" i="0">
                <a:solidFill>
                  <a:srgbClr val="7030A0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WIP</a:t>
            </a:r>
            <a:r>
              <a:rPr lang="en-US" altLang="zh-CN" sz="2400" b="0" i="0">
                <a:solidFill>
                  <a:schemeClr val="tx1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)</a:t>
            </a:r>
            <a:endParaRPr lang="en-US" altLang="zh-CN" sz="2400" b="0" i="0">
              <a:solidFill>
                <a:schemeClr val="tx1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10335" y="1367155"/>
            <a:ext cx="3115945" cy="3683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Application (vLLM etc.)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899160" y="2083435"/>
            <a:ext cx="4105910" cy="330708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410335" y="2087880"/>
            <a:ext cx="3115945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 Client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962660" y="2653030"/>
            <a:ext cx="3957955" cy="26568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1410335" y="2653030"/>
            <a:ext cx="3115945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FileStorage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12850" y="3140075"/>
            <a:ext cx="1692275" cy="5676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Heartbeat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Thread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3032125" y="3154045"/>
            <a:ext cx="1692275" cy="56769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Staging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Buffer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40130" y="4080510"/>
            <a:ext cx="3789045" cy="114363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1410335" y="4064000"/>
            <a:ext cx="3115945" cy="3683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StorageBackendInterface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9" name="直接箭头连接符 18"/>
          <p:cNvCxnSpPr>
            <a:stCxn id="5" idx="2"/>
            <a:endCxn id="9" idx="0"/>
          </p:cNvCxnSpPr>
          <p:nvPr/>
        </p:nvCxnSpPr>
        <p:spPr>
          <a:xfrm>
            <a:off x="2968625" y="1735455"/>
            <a:ext cx="0" cy="352425"/>
          </a:xfrm>
          <a:prstGeom prst="straightConnector1">
            <a:avLst/>
          </a:prstGeom>
          <a:ln w="34925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>
            <a:stCxn id="15" idx="2"/>
          </p:cNvCxnSpPr>
          <p:nvPr/>
        </p:nvCxnSpPr>
        <p:spPr>
          <a:xfrm>
            <a:off x="2059305" y="3707765"/>
            <a:ext cx="0" cy="362585"/>
          </a:xfrm>
          <a:prstGeom prst="straightConnector1">
            <a:avLst/>
          </a:prstGeom>
          <a:ln w="34925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1136650" y="4469130"/>
            <a:ext cx="1072515" cy="5676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Bucket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Backend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2268220" y="4469130"/>
            <a:ext cx="1325245" cy="5676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FilePerKey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Backend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3652520" y="4485005"/>
            <a:ext cx="1071880" cy="56769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Offset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Allocator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0" y="1694815"/>
            <a:ext cx="4335780" cy="32639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/>
            <a:r>
              <a:rPr lang="en-US" altLang="zh-CN" b="0" i="0">
                <a:solidFill>
                  <a:schemeClr val="tx1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MooncakeDistributedStore       API</a:t>
            </a:r>
            <a:endParaRPr lang="en-US" altLang="zh-CN" b="0" i="0">
              <a:solidFill>
                <a:schemeClr val="tx1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2209165" y="3716655"/>
            <a:ext cx="1540510" cy="326390"/>
          </a:xfrm>
          <a:prstGeom prst="rect">
            <a:avLst/>
          </a:prstGeom>
        </p:spPr>
        <p:txBody>
          <a:bodyPr wrap="square">
            <a:noAutofit/>
          </a:bodyPr>
          <a:p>
            <a:pPr marL="0" indent="0" algn="l"/>
            <a:r>
              <a:rPr lang="en-US" altLang="zh-CN" b="0" i="0">
                <a:solidFill>
                  <a:schemeClr val="tx1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offload / load</a:t>
            </a:r>
            <a:endParaRPr lang="en-US" altLang="zh-CN" b="0" i="0">
              <a:solidFill>
                <a:schemeClr val="tx1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1410335" y="5738495"/>
            <a:ext cx="3077845" cy="406400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Local SSD / NVMe</a:t>
            </a:r>
            <a:endParaRPr lang="en-US" altLang="zh-CN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直接箭头连接符 27"/>
          <p:cNvCxnSpPr>
            <a:stCxn id="6" idx="2"/>
            <a:endCxn id="27" idx="0"/>
          </p:cNvCxnSpPr>
          <p:nvPr/>
        </p:nvCxnSpPr>
        <p:spPr>
          <a:xfrm flipH="1">
            <a:off x="2949575" y="5390515"/>
            <a:ext cx="2540" cy="347980"/>
          </a:xfrm>
          <a:prstGeom prst="straightConnector1">
            <a:avLst/>
          </a:prstGeom>
          <a:ln w="34925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0" name="文本框 29"/>
          <p:cNvSpPr txBox="1"/>
          <p:nvPr/>
        </p:nvSpPr>
        <p:spPr>
          <a:xfrm>
            <a:off x="9208135" y="1148080"/>
            <a:ext cx="2665095" cy="32639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r"/>
            <a:r>
              <a:rPr lang="en-US" altLang="zh-CN" sz="16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HUAWEI</a:t>
            </a:r>
            <a:endParaRPr lang="en-US" altLang="zh-CN" sz="160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Connector 7"/>
          <p:cNvCxnSpPr/>
          <p:nvPr/>
        </p:nvCxnSpPr>
        <p:spPr>
          <a:xfrm flipH="1">
            <a:off x="6172432" y="5621700"/>
            <a:ext cx="5255895" cy="0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/>
          <p:cNvSpPr txBox="1"/>
          <p:nvPr/>
        </p:nvSpPr>
        <p:spPr>
          <a:xfrm>
            <a:off x="6153150" y="5732145"/>
            <a:ext cx="5370830" cy="460375"/>
          </a:xfrm>
          <a:prstGeom prst="rect">
            <a:avLst/>
          </a:prstGeom>
        </p:spPr>
        <p:txBody>
          <a:bodyPr wrap="square">
            <a:spAutoFit/>
          </a:bodyPr>
          <a:p>
            <a:pPr marL="0" indent="0" algn="ctr"/>
            <a:r>
              <a:rPr lang="en-US" altLang="zh-CN" sz="2400" b="0" i="0">
                <a:solidFill>
                  <a:schemeClr val="tx1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NVMe </a:t>
            </a:r>
            <a:r>
              <a:rPr lang="en-US" altLang="zh-CN" sz="2400" b="0" i="0">
                <a:solidFill>
                  <a:schemeClr val="tx1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KV Backend (</a:t>
            </a:r>
            <a:r>
              <a:rPr lang="en-US" altLang="zh-CN" sz="2400" b="0" i="0">
                <a:solidFill>
                  <a:srgbClr val="7030A0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RFC now</a:t>
            </a:r>
            <a:r>
              <a:rPr lang="en-US" altLang="zh-CN" sz="2400" b="0" i="0">
                <a:solidFill>
                  <a:schemeClr val="tx1"/>
                </a:solidFill>
                <a:latin typeface="Arial" panose="020B0604020202020204" pitchFamily="34" charset="0"/>
                <a:ea typeface="-apple-system"/>
                <a:cs typeface="Arial" panose="020B0604020202020204" pitchFamily="34" charset="0"/>
              </a:rPr>
              <a:t>)</a:t>
            </a:r>
            <a:endParaRPr lang="en-US" altLang="zh-CN" sz="2400" b="0" i="0">
              <a:solidFill>
                <a:schemeClr val="tx1"/>
              </a:solidFill>
              <a:latin typeface="Arial" panose="020B0604020202020204" pitchFamily="34" charset="0"/>
              <a:ea typeface="-apple-system"/>
              <a:cs typeface="Arial" panose="020B0604020202020204" pitchFamily="34" charset="0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384165" y="1410335"/>
            <a:ext cx="6724650" cy="3712210"/>
            <a:chOff x="8479" y="2221"/>
            <a:chExt cx="10590" cy="5846"/>
          </a:xfrm>
        </p:grpSpPr>
        <p:pic>
          <p:nvPicPr>
            <p:cNvPr id="29" name="图片 28" descr="581156196-b18881c5-5c80-4e08-8ca5-1861429534ec-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479" y="2221"/>
              <a:ext cx="10590" cy="5846"/>
            </a:xfrm>
            <a:prstGeom prst="rect">
              <a:avLst/>
            </a:prstGeom>
          </p:spPr>
        </p:pic>
        <p:sp>
          <p:nvSpPr>
            <p:cNvPr id="2" name="圆角矩形 1"/>
            <p:cNvSpPr/>
            <p:nvPr/>
          </p:nvSpPr>
          <p:spPr>
            <a:xfrm>
              <a:off x="8664" y="2552"/>
              <a:ext cx="3155" cy="572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Inference Engine (e.g., vLLM)</a:t>
              </a:r>
              <a:endPara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圆角矩形 7"/>
            <p:cNvSpPr/>
            <p:nvPr/>
          </p:nvSpPr>
          <p:spPr>
            <a:xfrm>
              <a:off x="8567" y="3324"/>
              <a:ext cx="3309" cy="1041"/>
            </a:xfrm>
            <a:prstGeom prst="roundRect">
              <a:avLst/>
            </a:prstGeom>
            <a:solidFill>
              <a:schemeClr val="bg1"/>
            </a:solidFill>
            <a:ln w="952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MooncakeConnector</a:t>
              </a:r>
              <a:endPara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en-US" altLang="zh-CN" sz="100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MooncakeStoreConnector</a:t>
              </a:r>
              <a:endParaRPr lang="en-US" altLang="zh-CN" sz="1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6161</Words>
  <Application>WPS 演示</Application>
  <PresentationFormat>宽屏</PresentationFormat>
  <Paragraphs>303</Paragraphs>
  <Slides>16</Slides>
  <Notes>26</Notes>
  <HiddenSlides>0</HiddenSlides>
  <MMClips>0</MMClips>
  <ScaleCrop>false</ScaleCrop>
  <HeadingPairs>
    <vt:vector size="6" baseType="variant">
      <vt:variant>
        <vt:lpstr>已用的字体</vt:lpstr>
      </vt:variant>
      <vt:variant>
        <vt:i4>20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7" baseType="lpstr">
      <vt:lpstr>Arial</vt:lpstr>
      <vt:lpstr>宋体</vt:lpstr>
      <vt:lpstr>Wingdings</vt:lpstr>
      <vt:lpstr>汉仪中黑S</vt:lpstr>
      <vt:lpstr>黑体</vt:lpstr>
      <vt:lpstr>Times New Roman</vt:lpstr>
      <vt:lpstr>微软雅黑</vt:lpstr>
      <vt:lpstr>Arial Regular</vt:lpstr>
      <vt:lpstr>-apple-system</vt:lpstr>
      <vt:lpstr>Segoe Print</vt:lpstr>
      <vt:lpstr>Wingdings</vt:lpstr>
      <vt:lpstr>Mona Sans VF</vt:lpstr>
      <vt:lpstr>Menlo</vt:lpstr>
      <vt:lpstr>Inter</vt:lpstr>
      <vt:lpstr>Cambria</vt:lpstr>
      <vt:lpstr>华文楷体</vt:lpstr>
      <vt:lpstr>Calibri</vt:lpstr>
      <vt:lpstr>等线</vt:lpstr>
      <vt:lpstr>Times New Roman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ai zhiyuan</dc:creator>
  <cp:lastModifiedBy>Jiahao Lu</cp:lastModifiedBy>
  <cp:revision>78</cp:revision>
  <dcterms:created xsi:type="dcterms:W3CDTF">2026-05-14T13:02:00Z</dcterms:created>
  <dcterms:modified xsi:type="dcterms:W3CDTF">2026-05-17T10:16:31Z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537B9DD4EB944807A1DD4C837F0652BB_13</vt:lpwstr>
  </property>
  <property fmtid="{D5CDD505-2E9C-101B-9397-08002B2CF9AE}" pid="3" name="KSOProductBuildVer">
    <vt:lpwstr>2052-12.1.0.25865</vt:lpwstr>
  </property>
</Properties>
</file>